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5"/>
  </p:sldMasterIdLst>
  <p:notesMasterIdLst>
    <p:notesMasterId r:id="rId25"/>
  </p:notesMasterIdLst>
  <p:sldIdLst>
    <p:sldId id="267" r:id="rId6"/>
    <p:sldId id="271" r:id="rId7"/>
    <p:sldId id="268" r:id="rId8"/>
    <p:sldId id="281" r:id="rId9"/>
    <p:sldId id="274" r:id="rId10"/>
    <p:sldId id="284" r:id="rId11"/>
    <p:sldId id="278" r:id="rId12"/>
    <p:sldId id="280" r:id="rId13"/>
    <p:sldId id="282" r:id="rId14"/>
    <p:sldId id="279" r:id="rId15"/>
    <p:sldId id="276" r:id="rId16"/>
    <p:sldId id="283" r:id="rId17"/>
    <p:sldId id="275" r:id="rId18"/>
    <p:sldId id="285" r:id="rId19"/>
    <p:sldId id="286" r:id="rId20"/>
    <p:sldId id="287" r:id="rId21"/>
    <p:sldId id="288" r:id="rId22"/>
    <p:sldId id="289" r:id="rId23"/>
    <p:sldId id="29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nille Hollerup" initials="PH" lastIdx="1" clrIdx="0">
    <p:extLst/>
  </p:cmAuthor>
  <p:cmAuthor id="2" name="Cristina Leal Rodriguez" initials="CLR" lastIdx="34" clrIdx="1">
    <p:extLst>
      <p:ext uri="{19B8F6BF-5375-455C-9EA6-DF929625EA0E}">
        <p15:presenceInfo xmlns:p15="http://schemas.microsoft.com/office/powerpoint/2012/main" userId="S::qkb873@ku.dk::315ec78b-4c23-48da-9f15-40be3a569eff" providerId="AD"/>
      </p:ext>
    </p:extLst>
  </p:cmAuthor>
  <p:cmAuthor id="3" name="Gianluca Mazzoni" initials="GM" lastIdx="6" clrIdx="2">
    <p:extLst>
      <p:ext uri="{19B8F6BF-5375-455C-9EA6-DF929625EA0E}">
        <p15:presenceInfo xmlns:p15="http://schemas.microsoft.com/office/powerpoint/2012/main" userId="S::gmk142@ku.dk::f7d22f7d-cc34-441c-a49e-241d6d38a376" providerId="AD"/>
      </p:ext>
    </p:extLst>
  </p:cmAuthor>
  <p:cmAuthor id="4" name="Jorge Hernansanz_Temp" initials="JH" lastIdx="9" clrIdx="3">
    <p:extLst>
      <p:ext uri="{19B8F6BF-5375-455C-9EA6-DF929625EA0E}">
        <p15:presenceInfo xmlns:p15="http://schemas.microsoft.com/office/powerpoint/2012/main" userId="db817de4b1bc1e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A1C"/>
    <a:srgbClr val="FF9900"/>
    <a:srgbClr val="FFFF99"/>
    <a:srgbClr val="00FFCC"/>
    <a:srgbClr val="33A02C"/>
    <a:srgbClr val="FDBF6F"/>
    <a:srgbClr val="6A3D9A"/>
    <a:srgbClr val="FF7F00"/>
    <a:srgbClr val="1F78B4"/>
    <a:srgbClr val="A6C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7" autoAdjust="0"/>
    <p:restoredTop sz="94807" autoAdjust="0"/>
  </p:normalViewPr>
  <p:slideViewPr>
    <p:cSldViewPr snapToGrid="0" snapToObjects="1">
      <p:cViewPr>
        <p:scale>
          <a:sx n="60" d="100"/>
          <a:sy n="60" d="100"/>
        </p:scale>
        <p:origin x="1320" y="240"/>
      </p:cViewPr>
      <p:guideLst>
        <p:guide orient="horz" pos="20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30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BA646-DD61-0C4C-869B-B0217E08F98C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66B8F-5406-CF47-A8D5-EAC839C0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44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2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37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39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39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8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58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7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8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7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39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3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7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6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74317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                                                &lt;-  Click icon to insert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3175"/>
            <a:ext cx="9144000" cy="11148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939982"/>
            <a:ext cx="7672388" cy="721209"/>
          </a:xfrm>
        </p:spPr>
        <p:txBody>
          <a:bodyPr anchor="b">
            <a:normAutofit/>
          </a:bodyPr>
          <a:lstStyle>
            <a:lvl1pPr algn="l">
              <a:defRPr sz="260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802888" y="2776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72963" y="6300586"/>
            <a:ext cx="3286125" cy="503237"/>
          </a:xfrm>
        </p:spPr>
        <p:txBody>
          <a:bodyPr>
            <a:normAutofit/>
          </a:bodyPr>
          <a:lstStyle>
            <a:lvl1pPr algn="r">
              <a:lnSpc>
                <a:spcPts val="360"/>
              </a:lnSpc>
              <a:defRPr sz="8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</a:lstStyle>
          <a:p>
            <a:pPr lvl="0"/>
            <a:r>
              <a:rPr lang="en-US" dirty="0"/>
              <a:t>UNIVERSITY OF COPENHAGEN</a:t>
            </a:r>
          </a:p>
          <a:p>
            <a:pPr lvl="0"/>
            <a:r>
              <a:rPr lang="en-US" dirty="0"/>
              <a:t>FACULTY OF HEALTH AND MEDICAL SCIENCES</a:t>
            </a:r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g + Left Corner Pattern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baseline="0">
                <a:solidFill>
                  <a:srgbClr val="A095D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rgbClr val="A095D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971928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7856" y="833754"/>
            <a:ext cx="6858000" cy="1006476"/>
          </a:xfrm>
        </p:spPr>
        <p:txBody>
          <a:bodyPr anchor="b">
            <a:normAutofit/>
          </a:bodyPr>
          <a:lstStyle>
            <a:lvl1pPr algn="r"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Goodbye Message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17856" y="1840230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Add website address or additional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9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73549-5DB8-3344-AB0F-AC1414649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9F638-2511-354B-9672-277E6A74C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2EA29-0321-254F-8A24-F6E98B2F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69E3-792A-4B44-A4AC-3DFE43062A62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6687C-5A20-7949-98E8-6A7B10DE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F0096-97D4-5245-897A-F148AE69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51FE-2B36-F247-ADB0-FCE34A240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91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8649" y="1906588"/>
            <a:ext cx="8370385" cy="4070350"/>
          </a:xfrm>
        </p:spPr>
        <p:txBody>
          <a:bodyPr anchor="t" anchorCtr="0">
            <a:normAutofit/>
          </a:bodyPr>
          <a:lstStyle>
            <a:lvl1pPr marL="285750" indent="-285750">
              <a:buClrTx/>
              <a:buSzPct val="89000"/>
              <a:buFont typeface="Courier New" charset="0"/>
              <a:buChar char="o"/>
              <a:defRPr sz="2400" baseline="0">
                <a:solidFill>
                  <a:srgbClr val="A095D0"/>
                </a:solidFill>
              </a:defRPr>
            </a:lvl1pPr>
          </a:lstStyle>
          <a:p>
            <a:pPr lvl="0"/>
            <a:r>
              <a:rPr lang="en-US" dirty="0"/>
              <a:t>Chapter titles go here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61694" y="1115122"/>
            <a:ext cx="17588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375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9917"/>
            <a:ext cx="9144000" cy="652808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                                                &lt;-  Click icon to insert picture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449337"/>
            <a:ext cx="5538952" cy="816401"/>
          </a:xfrm>
          <a:solidFill>
            <a:schemeClr val="bg1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4449337"/>
            <a:ext cx="4891252" cy="816400"/>
          </a:xfrm>
        </p:spPr>
        <p:txBody>
          <a:bodyPr anchor="ctr" anchorCtr="0">
            <a:normAutofit/>
          </a:bodyPr>
          <a:lstStyle>
            <a:lvl1pPr algn="l">
              <a:defRPr sz="2600" baseline="0"/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669552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69312"/>
            <a:ext cx="9143999" cy="4219542"/>
          </a:xfr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 baseline="0">
                <a:solidFill>
                  <a:srgbClr val="A095D0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95497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ma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1" y="2352675"/>
            <a:ext cx="2496944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3324582" y="2336387"/>
            <a:ext cx="5162193" cy="3853276"/>
          </a:xfr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 baseline="0">
                <a:solidFill>
                  <a:srgbClr val="A095D0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85302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9916"/>
            <a:ext cx="9144000" cy="652808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                                                &lt;-  Click icon to insert picture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5" y="2575932"/>
            <a:ext cx="4337360" cy="3788006"/>
          </a:xfrm>
          <a:solidFill>
            <a:schemeClr val="bg1">
              <a:alpha val="83000"/>
            </a:schemeClr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3720442"/>
            <a:ext cx="3221773" cy="1655762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4407877"/>
            <a:ext cx="3221773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u="none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1" y="3021011"/>
            <a:ext cx="3221772" cy="691746"/>
          </a:xfrm>
        </p:spPr>
        <p:txBody>
          <a:bodyPr anchor="b">
            <a:no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0254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+ Rigth Corn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700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104401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+ Left Corn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4486223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g + Rigth Corner Pattern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baseline="0">
                <a:solidFill>
                  <a:srgbClr val="A095D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700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000">
                <a:solidFill>
                  <a:srgbClr val="A095D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233754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0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7" r:id="rId2"/>
    <p:sldLayoutId id="2147483707" r:id="rId3"/>
    <p:sldLayoutId id="2147483691" r:id="rId4"/>
    <p:sldLayoutId id="2147483702" r:id="rId5"/>
    <p:sldLayoutId id="2147483705" r:id="rId6"/>
    <p:sldLayoutId id="2147483692" r:id="rId7"/>
    <p:sldLayoutId id="2147483701" r:id="rId8"/>
    <p:sldLayoutId id="2147483699" r:id="rId9"/>
    <p:sldLayoutId id="2147483703" r:id="rId10"/>
    <p:sldLayoutId id="2147483704" r:id="rId11"/>
    <p:sldLayoutId id="214748370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rgbClr val="38317D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1800" b="0" kern="1200">
          <a:solidFill>
            <a:srgbClr val="7E74A1"/>
          </a:solidFill>
          <a:latin typeface="+mn-lt"/>
          <a:ea typeface="+mn-ea"/>
          <a:cs typeface="+mn-cs"/>
        </a:defRPr>
      </a:lvl1pPr>
      <a:lvl2pPr marL="628650" indent="-285750" algn="l" defTabSz="685800" rtl="0" eaLnBrk="1" latinLnBrk="0" hangingPunct="1">
        <a:lnSpc>
          <a:spcPct val="90000"/>
        </a:lnSpc>
        <a:spcBef>
          <a:spcPts val="375"/>
        </a:spcBef>
        <a:buClr>
          <a:srgbClr val="38317D"/>
        </a:buClr>
        <a:buSzPct val="110000"/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orient="horz" pos="33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0333" y="2160230"/>
            <a:ext cx="7887890" cy="169695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ELUCIDATING 	DRUG-DRUG INTERACTIONS UNDERLYING DRUG POLYPHARMACY 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UNIVERSITY OF COPENHAGEN</a:t>
            </a:r>
          </a:p>
          <a:p>
            <a:r>
              <a:rPr lang="en-US" dirty="0"/>
              <a:t>FACULTY OF HEALTH AND MEDICAL SCIENCES</a:t>
            </a:r>
          </a:p>
        </p:txBody>
      </p:sp>
    </p:spTree>
    <p:extLst>
      <p:ext uri="{BB962C8B-B14F-4D97-AF65-F5344CB8AC3E}">
        <p14:creationId xmlns:p14="http://schemas.microsoft.com/office/powerpoint/2010/main" val="3332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26369"/>
              </p:ext>
            </p:extLst>
          </p:nvPr>
        </p:nvGraphicFramePr>
        <p:xfrm>
          <a:off x="214965" y="655320"/>
          <a:ext cx="4090335" cy="34366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10492">
                  <a:extLst>
                    <a:ext uri="{9D8B030D-6E8A-4147-A177-3AD203B41FA5}">
                      <a16:colId xmlns:a16="http://schemas.microsoft.com/office/drawing/2014/main" val="3668253497"/>
                    </a:ext>
                  </a:extLst>
                </a:gridCol>
                <a:gridCol w="2979843">
                  <a:extLst>
                    <a:ext uri="{9D8B030D-6E8A-4147-A177-3AD203B41FA5}">
                      <a16:colId xmlns:a16="http://schemas.microsoft.com/office/drawing/2014/main" val="39853457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EVIDENCE LEVEL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30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u="none" dirty="0" smtClean="0"/>
                        <a:t>Database</a:t>
                      </a:r>
                      <a:endParaRPr lang="en-GB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u="none" dirty="0" smtClean="0"/>
                        <a:t>Values</a:t>
                      </a:r>
                      <a:endParaRPr lang="en-GB" b="1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85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HIV</a:t>
                      </a:r>
                      <a:endParaRPr lang="en-GB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Very</a:t>
                      </a:r>
                      <a:r>
                        <a:rPr lang="en-GB" baseline="0" dirty="0" smtClean="0"/>
                        <a:t> low</a:t>
                      </a:r>
                    </a:p>
                    <a:p>
                      <a:pPr algn="ctr"/>
                      <a:r>
                        <a:rPr lang="en-GB" baseline="0" dirty="0" smtClean="0"/>
                        <a:t>Low</a:t>
                      </a:r>
                    </a:p>
                    <a:p>
                      <a:pPr algn="ctr"/>
                      <a:r>
                        <a:rPr lang="en-GB" baseline="0" dirty="0" smtClean="0"/>
                        <a:t>Moderate</a:t>
                      </a:r>
                    </a:p>
                    <a:p>
                      <a:pPr algn="ctr"/>
                      <a:r>
                        <a:rPr lang="en-GB" baseline="0" dirty="0" smtClean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975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HEP</a:t>
                      </a:r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4444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CANCER</a:t>
                      </a:r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67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 smtClean="0"/>
                    </a:p>
                    <a:p>
                      <a:pPr algn="ctr"/>
                      <a:r>
                        <a:rPr lang="en-GB" dirty="0" smtClean="0"/>
                        <a:t>DANISH DDI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Veldokumenteret</a:t>
                      </a:r>
                    </a:p>
                    <a:p>
                      <a:pPr algn="ctr"/>
                      <a:r>
                        <a:rPr lang="en-GB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Dokumenteret</a:t>
                      </a:r>
                    </a:p>
                    <a:p>
                      <a:pPr algn="ctr"/>
                      <a:r>
                        <a:rPr lang="en-GB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Begrænset dokumenteret</a:t>
                      </a:r>
                    </a:p>
                    <a:p>
                      <a:pPr algn="ctr"/>
                      <a:r>
                        <a:rPr lang="en-GB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Ringe dokumenteret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7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ONC-HIGH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Few documented case reports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779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ONC-NI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Reviewed by expert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6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83814"/>
              </p:ext>
            </p:extLst>
          </p:nvPr>
        </p:nvGraphicFramePr>
        <p:xfrm>
          <a:off x="4786965" y="655320"/>
          <a:ext cx="4090335" cy="336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10492">
                  <a:extLst>
                    <a:ext uri="{9D8B030D-6E8A-4147-A177-3AD203B41FA5}">
                      <a16:colId xmlns:a16="http://schemas.microsoft.com/office/drawing/2014/main" val="3668253497"/>
                    </a:ext>
                  </a:extLst>
                </a:gridCol>
                <a:gridCol w="2979843">
                  <a:extLst>
                    <a:ext uri="{9D8B030D-6E8A-4147-A177-3AD203B41FA5}">
                      <a16:colId xmlns:a16="http://schemas.microsoft.com/office/drawing/2014/main" val="39853457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CLINICAL SIGNIFICANCE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30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u="none" dirty="0" smtClean="0"/>
                        <a:t>Database</a:t>
                      </a:r>
                      <a:endParaRPr lang="en-GB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u="none" dirty="0" smtClean="0"/>
                        <a:t>Values</a:t>
                      </a:r>
                      <a:endParaRPr lang="en-GB" b="1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85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HIV</a:t>
                      </a:r>
                      <a:endParaRPr lang="en-GB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GB" baseline="0" dirty="0" smtClean="0"/>
                        <a:t>No interaction expected</a:t>
                      </a:r>
                    </a:p>
                    <a:p>
                      <a:pPr algn="ctr"/>
                      <a:r>
                        <a:rPr lang="en-GB" baseline="0" dirty="0" smtClean="0"/>
                        <a:t>Potential weak interaction</a:t>
                      </a:r>
                    </a:p>
                    <a:p>
                      <a:pPr algn="ctr"/>
                      <a:r>
                        <a:rPr lang="en-GB" baseline="0" dirty="0" smtClean="0"/>
                        <a:t>Potential interaction</a:t>
                      </a:r>
                    </a:p>
                    <a:p>
                      <a:pPr algn="ctr"/>
                      <a:r>
                        <a:rPr lang="en-GB" baseline="0" dirty="0" smtClean="0"/>
                        <a:t>Do not coadminister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975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HEP</a:t>
                      </a:r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4444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CANCER</a:t>
                      </a:r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673375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DANISH DDI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Uafklaret, Ingen</a:t>
                      </a:r>
                    </a:p>
                    <a:p>
                      <a:pPr algn="ctr"/>
                      <a:r>
                        <a:rPr lang="en-GB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Mulig, Ringe</a:t>
                      </a:r>
                    </a:p>
                    <a:p>
                      <a:pPr algn="ctr"/>
                      <a:r>
                        <a:rPr lang="en-GB" sz="135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Moderat, Udalt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7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ONC-HIGH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Highly</a:t>
                      </a:r>
                      <a:r>
                        <a:rPr lang="en-GB" baseline="0" dirty="0" smtClean="0"/>
                        <a:t> significant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779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NDFRT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Critical</a:t>
                      </a:r>
                    </a:p>
                    <a:p>
                      <a:pPr algn="ctr"/>
                      <a:r>
                        <a:rPr lang="en-GB" dirty="0" smtClean="0"/>
                        <a:t>Significant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6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418"/>
              </p:ext>
            </p:extLst>
          </p:nvPr>
        </p:nvGraphicFramePr>
        <p:xfrm>
          <a:off x="214964" y="4277360"/>
          <a:ext cx="4090335" cy="2489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39235">
                  <a:extLst>
                    <a:ext uri="{9D8B030D-6E8A-4147-A177-3AD203B41FA5}">
                      <a16:colId xmlns:a16="http://schemas.microsoft.com/office/drawing/2014/main" val="3668253497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39853457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MANAGEMENT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30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u="none" dirty="0" smtClean="0"/>
                        <a:t>Database</a:t>
                      </a:r>
                      <a:endParaRPr lang="en-GB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u="none" dirty="0" smtClean="0"/>
                        <a:t>Values</a:t>
                      </a:r>
                      <a:endParaRPr lang="en-GB" b="1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85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CREDIBLEMEDS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Usually</a:t>
                      </a:r>
                      <a:r>
                        <a:rPr lang="en-GB" baseline="0" dirty="0" smtClean="0"/>
                        <a:t> avoid</a:t>
                      </a:r>
                    </a:p>
                    <a:p>
                      <a:pPr algn="ctr"/>
                      <a:r>
                        <a:rPr lang="en-GB" baseline="0" dirty="0" smtClean="0"/>
                        <a:t>Take precautions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779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DANISH DDI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1,2,3,4,5,7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KEGG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Contraindicated (CI)</a:t>
                      </a:r>
                    </a:p>
                    <a:p>
                      <a:pPr algn="ctr"/>
                      <a:r>
                        <a:rPr lang="en-GB" dirty="0" smtClean="0"/>
                        <a:t>Precaution (P)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68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ONC-HIGH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Contraindicated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41493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35039"/>
              </p:ext>
            </p:extLst>
          </p:nvPr>
        </p:nvGraphicFramePr>
        <p:xfrm>
          <a:off x="4786965" y="4277360"/>
          <a:ext cx="4090335" cy="2159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39235">
                  <a:extLst>
                    <a:ext uri="{9D8B030D-6E8A-4147-A177-3AD203B41FA5}">
                      <a16:colId xmlns:a16="http://schemas.microsoft.com/office/drawing/2014/main" val="3668253497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39853457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Mechanism of action</a:t>
                      </a:r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30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u="none" dirty="0" smtClean="0"/>
                        <a:t>Database</a:t>
                      </a:r>
                      <a:endParaRPr lang="en-GB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u="none" dirty="0" smtClean="0"/>
                        <a:t>Values</a:t>
                      </a:r>
                      <a:endParaRPr lang="en-GB" b="1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85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CREDIBLEMEDS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aseline="0" dirty="0" smtClean="0"/>
                        <a:t>CYP inhibition</a:t>
                      </a:r>
                    </a:p>
                    <a:p>
                      <a:pPr algn="ctr"/>
                      <a:r>
                        <a:rPr lang="en-GB" baseline="0" dirty="0" smtClean="0"/>
                        <a:t>Transporter inhibition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779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 smtClean="0"/>
                    </a:p>
                    <a:p>
                      <a:pPr algn="ctr"/>
                      <a:r>
                        <a:rPr lang="en-GB" dirty="0" smtClean="0"/>
                        <a:t>KEGG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CYP induction/inhibition</a:t>
                      </a:r>
                    </a:p>
                    <a:p>
                      <a:pPr algn="ctr"/>
                      <a:r>
                        <a:rPr lang="en-GB" dirty="0" smtClean="0"/>
                        <a:t>Transporter</a:t>
                      </a:r>
                      <a:r>
                        <a:rPr lang="en-GB" baseline="0" dirty="0" smtClean="0"/>
                        <a:t> induction/inhibition</a:t>
                      </a:r>
                    </a:p>
                    <a:p>
                      <a:pPr algn="ctr"/>
                      <a:r>
                        <a:rPr lang="en-GB" baseline="0" dirty="0" smtClean="0"/>
                        <a:t>Target(gene)/(enzyme)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6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0FA4B35-3DA5-2F4A-BBEA-43AC4C5327AF}"/>
              </a:ext>
            </a:extLst>
          </p:cNvPr>
          <p:cNvSpPr/>
          <p:nvPr/>
        </p:nvSpPr>
        <p:spPr>
          <a:xfrm>
            <a:off x="1738909" y="312847"/>
            <a:ext cx="1794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Avenir Roman" panose="02000503020000020003" pitchFamily="2" charset="0"/>
              </a:rPr>
              <a:t>Exploring the features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67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106" t="7022" r="11703" b="5791"/>
          <a:stretch/>
        </p:blipFill>
        <p:spPr>
          <a:xfrm>
            <a:off x="679757" y="1326990"/>
            <a:ext cx="8074834" cy="5064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829" y="-125568"/>
            <a:ext cx="6858000" cy="1006476"/>
          </a:xfrm>
        </p:spPr>
        <p:txBody>
          <a:bodyPr/>
          <a:lstStyle/>
          <a:p>
            <a:r>
              <a:rPr lang="en-GB" dirty="0" smtClean="0"/>
              <a:t>Factorization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851106" y="5071651"/>
            <a:ext cx="72736" cy="83128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46344" y="5237180"/>
            <a:ext cx="72736" cy="831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49323" y="3854503"/>
            <a:ext cx="72736" cy="83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689" y="5401400"/>
            <a:ext cx="72736" cy="83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46427" y="1684042"/>
            <a:ext cx="72736" cy="83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843792" y="1842606"/>
            <a:ext cx="72736" cy="831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845423" y="4265344"/>
            <a:ext cx="72736" cy="831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52404" y="5565620"/>
            <a:ext cx="72736" cy="831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846427" y="2493632"/>
            <a:ext cx="72736" cy="83128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846427" y="2750173"/>
            <a:ext cx="72736" cy="83128"/>
          </a:xfrm>
          <a:prstGeom prst="ellipse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846427" y="3006632"/>
            <a:ext cx="72736" cy="831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46427" y="3421263"/>
            <a:ext cx="72736" cy="831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849323" y="6235677"/>
            <a:ext cx="72736" cy="831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FA4B35-3DA5-2F4A-BBEA-43AC4C5327AF}"/>
              </a:ext>
            </a:extLst>
          </p:cNvPr>
          <p:cNvSpPr/>
          <p:nvPr/>
        </p:nvSpPr>
        <p:spPr>
          <a:xfrm>
            <a:off x="291829" y="821972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Avenir Roman" panose="02000503020000020003" pitchFamily="2" charset="0"/>
              </a:rPr>
              <a:t>Example of clinical significance feature 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9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1668" y="1863571"/>
            <a:ext cx="4097513" cy="4569833"/>
            <a:chOff x="391359" y="879622"/>
            <a:chExt cx="7660777" cy="55884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40851" t="16667" r="16277" b="28487"/>
            <a:stretch/>
          </p:blipFill>
          <p:spPr>
            <a:xfrm>
              <a:off x="391359" y="4088075"/>
              <a:ext cx="3307404" cy="23800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45556" t="25555" r="18889" b="26296"/>
            <a:stretch/>
          </p:blipFill>
          <p:spPr>
            <a:xfrm>
              <a:off x="4927600" y="4088075"/>
              <a:ext cx="3124536" cy="23800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44468" t="23097" r="23617" b="30189"/>
            <a:stretch/>
          </p:blipFill>
          <p:spPr>
            <a:xfrm>
              <a:off x="4927600" y="879622"/>
              <a:ext cx="3124536" cy="257253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39681" t="24042" r="16383" b="31135"/>
            <a:stretch/>
          </p:blipFill>
          <p:spPr>
            <a:xfrm>
              <a:off x="603962" y="1047209"/>
              <a:ext cx="3168263" cy="2404948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0FA4B35-3DA5-2F4A-BBEA-43AC4C5327AF}"/>
              </a:ext>
            </a:extLst>
          </p:cNvPr>
          <p:cNvSpPr/>
          <p:nvPr/>
        </p:nvSpPr>
        <p:spPr>
          <a:xfrm>
            <a:off x="614742" y="1275403"/>
            <a:ext cx="2906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Avenir Roman" panose="02000503020000020003" pitchFamily="2" charset="0"/>
              </a:rPr>
              <a:t>Hot hubs;</a:t>
            </a:r>
            <a:r>
              <a:rPr lang="en-US" dirty="0" smtClean="0">
                <a:latin typeface="Avenir Roman" panose="02000503020000020003" pitchFamily="2" charset="0"/>
              </a:rPr>
              <a:t> clinical significance factors</a:t>
            </a:r>
            <a:endParaRPr lang="en-US" dirty="0">
              <a:latin typeface="Avenir Roman" panose="02000503020000020003" pitchFamily="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7128" y="1713297"/>
            <a:ext cx="86628" cy="494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0FA4B35-3DA5-2F4A-BBEA-43AC4C5327AF}"/>
              </a:ext>
            </a:extLst>
          </p:cNvPr>
          <p:cNvSpPr/>
          <p:nvPr/>
        </p:nvSpPr>
        <p:spPr>
          <a:xfrm>
            <a:off x="5039146" y="1275403"/>
            <a:ext cx="3972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venir Roman" panose="02000503020000020003" pitchFamily="2" charset="0"/>
              </a:rPr>
              <a:t>Complementation of clinical data with clinical significance factors</a:t>
            </a:r>
            <a:endParaRPr lang="en-US" dirty="0">
              <a:latin typeface="Avenir Roman" panose="02000503020000020003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390147" y="2608446"/>
            <a:ext cx="548640" cy="47163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5284269" y="3898232"/>
            <a:ext cx="739541" cy="76039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297556" y="3898232"/>
            <a:ext cx="701037" cy="72189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8314069" y="2619855"/>
            <a:ext cx="274319" cy="25129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5947885" y="5562683"/>
            <a:ext cx="548640" cy="47163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5586050" y="3080084"/>
            <a:ext cx="135978" cy="818148"/>
          </a:xfrm>
          <a:prstGeom prst="roundRect">
            <a:avLst/>
          </a:prstGeom>
          <a:solidFill>
            <a:srgbClr val="E31A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/>
          <p:cNvSpPr/>
          <p:nvPr/>
        </p:nvSpPr>
        <p:spPr>
          <a:xfrm rot="16200000">
            <a:off x="6530083" y="3641555"/>
            <a:ext cx="261199" cy="1273747"/>
          </a:xfrm>
          <a:prstGeom prst="roundRect">
            <a:avLst/>
          </a:prstGeom>
          <a:solidFill>
            <a:srgbClr val="E31A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 rot="1728930">
            <a:off x="8091301" y="2795226"/>
            <a:ext cx="45719" cy="1220011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20281955">
            <a:off x="5898472" y="4642171"/>
            <a:ext cx="98826" cy="962526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rot="2465613">
            <a:off x="6862315" y="4393451"/>
            <a:ext cx="199536" cy="1459965"/>
          </a:xfrm>
          <a:prstGeom prst="rect">
            <a:avLst/>
          </a:prstGeom>
          <a:solidFill>
            <a:srgbClr val="E31A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Elbow Connector 26"/>
          <p:cNvCxnSpPr/>
          <p:nvPr/>
        </p:nvCxnSpPr>
        <p:spPr>
          <a:xfrm rot="16200000" flipH="1">
            <a:off x="7146758" y="5269832"/>
            <a:ext cx="856648" cy="8470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78732" y="6149093"/>
            <a:ext cx="112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n_patient</a:t>
            </a:r>
            <a:endParaRPr lang="en-GB" dirty="0"/>
          </a:p>
        </p:txBody>
      </p:sp>
      <p:cxnSp>
        <p:nvCxnSpPr>
          <p:cNvPr id="30" name="Straight Arrow Connector 29"/>
          <p:cNvCxnSpPr>
            <a:stCxn id="18" idx="4"/>
          </p:cNvCxnSpPr>
          <p:nvPr/>
        </p:nvCxnSpPr>
        <p:spPr>
          <a:xfrm>
            <a:off x="6222205" y="6034321"/>
            <a:ext cx="0" cy="25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75155" y="6331680"/>
            <a:ext cx="1120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</a:t>
            </a:r>
            <a:r>
              <a:rPr lang="en-GB" sz="1200" dirty="0" smtClean="0"/>
              <a:t>_pid</a:t>
            </a:r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FA4B35-3DA5-2F4A-BBEA-43AC4C5327AF}"/>
              </a:ext>
            </a:extLst>
          </p:cNvPr>
          <p:cNvSpPr/>
          <p:nvPr/>
        </p:nvSpPr>
        <p:spPr>
          <a:xfrm>
            <a:off x="171668" y="464363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Avenir Roman" panose="02000503020000020003" pitchFamily="2" charset="0"/>
              </a:rPr>
              <a:t>FUTURE ANALYSIS; examples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FA4B35-3DA5-2F4A-BBEA-43AC4C5327AF}"/>
              </a:ext>
            </a:extLst>
          </p:cNvPr>
          <p:cNvSpPr/>
          <p:nvPr/>
        </p:nvSpPr>
        <p:spPr>
          <a:xfrm>
            <a:off x="185343" y="772958"/>
            <a:ext cx="468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Avenir Roman" panose="02000503020000020003" pitchFamily="2" charset="0"/>
              </a:rPr>
              <a:t>Drug combinations from clinical data barely identified as DDIs</a:t>
            </a:r>
            <a:endParaRPr lang="en-US" dirty="0">
              <a:latin typeface="Avenir Roman" panose="02000503020000020003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809" t="21961" r="35529" b="15185"/>
          <a:stretch/>
        </p:blipFill>
        <p:spPr>
          <a:xfrm>
            <a:off x="93804" y="2141264"/>
            <a:ext cx="5882415" cy="3606801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59318"/>
              </p:ext>
            </p:extLst>
          </p:nvPr>
        </p:nvGraphicFramePr>
        <p:xfrm>
          <a:off x="6125634" y="957624"/>
          <a:ext cx="2806610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40691">
                  <a:extLst>
                    <a:ext uri="{9D8B030D-6E8A-4147-A177-3AD203B41FA5}">
                      <a16:colId xmlns:a16="http://schemas.microsoft.com/office/drawing/2014/main" val="2371717223"/>
                    </a:ext>
                  </a:extLst>
                </a:gridCol>
                <a:gridCol w="965919">
                  <a:extLst>
                    <a:ext uri="{9D8B030D-6E8A-4147-A177-3AD203B41FA5}">
                      <a16:colId xmlns:a16="http://schemas.microsoft.com/office/drawing/2014/main" val="22026137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GB" dirty="0" smtClean="0"/>
                        <a:t>CLINICAL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smtClean="0"/>
                        <a:t>DATA ORIGINAL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74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Nº</a:t>
                      </a:r>
                      <a:r>
                        <a:rPr lang="en-GB" sz="1200" baseline="0" dirty="0" smtClean="0"/>
                        <a:t> Drugs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1.058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1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Nº </a:t>
                      </a:r>
                      <a:r>
                        <a:rPr lang="en-GB" sz="1200" dirty="0" smtClean="0"/>
                        <a:t>drug</a:t>
                      </a:r>
                      <a:r>
                        <a:rPr lang="en-GB" sz="1200" baseline="0" dirty="0" smtClean="0"/>
                        <a:t> combination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124.786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35824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373552"/>
              </p:ext>
            </p:extLst>
          </p:nvPr>
        </p:nvGraphicFramePr>
        <p:xfrm>
          <a:off x="6125634" y="2857096"/>
          <a:ext cx="2806611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43147">
                  <a:extLst>
                    <a:ext uri="{9D8B030D-6E8A-4147-A177-3AD203B41FA5}">
                      <a16:colId xmlns:a16="http://schemas.microsoft.com/office/drawing/2014/main" val="2371717223"/>
                    </a:ext>
                  </a:extLst>
                </a:gridCol>
                <a:gridCol w="963464">
                  <a:extLst>
                    <a:ext uri="{9D8B030D-6E8A-4147-A177-3AD203B41FA5}">
                      <a16:colId xmlns:a16="http://schemas.microsoft.com/office/drawing/2014/main" val="22026137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GB" dirty="0" smtClean="0"/>
                        <a:t>CLINICAL</a:t>
                      </a:r>
                      <a:r>
                        <a:rPr lang="en-GB" baseline="0" dirty="0" smtClean="0"/>
                        <a:t> DATA MAPPED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74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Nº</a:t>
                      </a:r>
                      <a:r>
                        <a:rPr lang="en-GB" sz="1200" baseline="0" dirty="0" smtClean="0"/>
                        <a:t> Drugs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724</a:t>
                      </a:r>
                      <a:r>
                        <a:rPr lang="en-GB" sz="1100" dirty="0" smtClean="0"/>
                        <a:t> 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1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Nº DDIs identified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14.572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358240"/>
                  </a:ext>
                </a:extLst>
              </a:tr>
            </a:tbl>
          </a:graphicData>
        </a:graphic>
      </p:graphicFrame>
      <p:sp>
        <p:nvSpPr>
          <p:cNvPr id="2" name="Down Arrow 1"/>
          <p:cNvSpPr/>
          <p:nvPr/>
        </p:nvSpPr>
        <p:spPr>
          <a:xfrm>
            <a:off x="7247823" y="2250814"/>
            <a:ext cx="404261" cy="424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523096"/>
              </p:ext>
            </p:extLst>
          </p:nvPr>
        </p:nvGraphicFramePr>
        <p:xfrm>
          <a:off x="6125634" y="4569949"/>
          <a:ext cx="2806610" cy="2118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43146">
                  <a:extLst>
                    <a:ext uri="{9D8B030D-6E8A-4147-A177-3AD203B41FA5}">
                      <a16:colId xmlns:a16="http://schemas.microsoft.com/office/drawing/2014/main" val="4179825054"/>
                    </a:ext>
                  </a:extLst>
                </a:gridCol>
                <a:gridCol w="963464">
                  <a:extLst>
                    <a:ext uri="{9D8B030D-6E8A-4147-A177-3AD203B41FA5}">
                      <a16:colId xmlns:a16="http://schemas.microsoft.com/office/drawing/2014/main" val="229994934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GB" dirty="0" smtClean="0"/>
                        <a:t>FEATURES</a:t>
                      </a:r>
                      <a:r>
                        <a:rPr lang="en-GB" baseline="0" dirty="0" smtClean="0"/>
                        <a:t> COVERAGE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15586"/>
                  </a:ext>
                </a:extLst>
              </a:tr>
              <a:tr h="295354">
                <a:tc>
                  <a:txBody>
                    <a:bodyPr/>
                    <a:lstStyle/>
                    <a:p>
                      <a:r>
                        <a:rPr lang="en-GB" dirty="0" smtClean="0"/>
                        <a:t>Clinical</a:t>
                      </a:r>
                    </a:p>
                    <a:p>
                      <a:r>
                        <a:rPr lang="en-GB" dirty="0" smtClean="0"/>
                        <a:t>significance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6.891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85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Evidence level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6.051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53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Management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10.993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56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Mechanism of 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8.757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825655"/>
                  </a:ext>
                </a:extLst>
              </a:tr>
            </a:tbl>
          </a:graphicData>
        </a:graphic>
      </p:graphicFrame>
      <p:sp>
        <p:nvSpPr>
          <p:cNvPr id="11" name="Down Arrow 10"/>
          <p:cNvSpPr/>
          <p:nvPr/>
        </p:nvSpPr>
        <p:spPr>
          <a:xfrm>
            <a:off x="7247822" y="4057368"/>
            <a:ext cx="404261" cy="424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9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319" y="183110"/>
            <a:ext cx="6858000" cy="1006476"/>
          </a:xfrm>
        </p:spPr>
        <p:txBody>
          <a:bodyPr/>
          <a:lstStyle/>
          <a:p>
            <a:r>
              <a:rPr lang="en-GB" dirty="0" smtClean="0"/>
              <a:t>DRUGBANK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000" t="27069" r="41277" b="11277"/>
          <a:stretch/>
        </p:blipFill>
        <p:spPr>
          <a:xfrm>
            <a:off x="285782" y="1614791"/>
            <a:ext cx="4779086" cy="4280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67" y="2201333"/>
            <a:ext cx="37240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Biggest database I have in my compendia.</a:t>
            </a:r>
          </a:p>
          <a:p>
            <a:pPr lvl="1"/>
            <a:endParaRPr lang="en-GB" sz="12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Potential features: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Severity as clinical significance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Evidence level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Management (Carefully)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4062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SUPERCYP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170" t="15343" r="12766" b="12033"/>
          <a:stretch/>
        </p:blipFill>
        <p:spPr>
          <a:xfrm>
            <a:off x="177708" y="1737468"/>
            <a:ext cx="5140784" cy="29551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05450" y="1987550"/>
            <a:ext cx="2736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Each CYP action comes from text abstracts of PubMed.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Really comprehensive pharmacokinetic database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Mechanism of Action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Substrate - substrate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Substrate - inducer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Substrate - inhibitor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Inducer - inducer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200" dirty="0" smtClean="0"/>
              <a:t>Inhibitor – inhibitor</a:t>
            </a:r>
          </a:p>
          <a:p>
            <a:endParaRPr lang="en-GB" sz="12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sz="1200" dirty="0" smtClean="0"/>
          </a:p>
          <a:p>
            <a:endParaRPr lang="en-GB" sz="1200" dirty="0"/>
          </a:p>
          <a:p>
            <a:endParaRPr lang="en-GB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9028" t="46296" r="29999" b="42593"/>
          <a:stretch/>
        </p:blipFill>
        <p:spPr>
          <a:xfrm>
            <a:off x="177708" y="5256777"/>
            <a:ext cx="5140784" cy="6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8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-156381"/>
            <a:ext cx="6858000" cy="1006476"/>
          </a:xfrm>
        </p:spPr>
        <p:txBody>
          <a:bodyPr/>
          <a:lstStyle/>
          <a:p>
            <a:r>
              <a:rPr lang="en-GB" dirty="0" smtClean="0"/>
              <a:t>ONC-HIGH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785" t="14636" r="14383" b="19917"/>
          <a:stretch/>
        </p:blipFill>
        <p:spPr>
          <a:xfrm>
            <a:off x="459230" y="1261533"/>
            <a:ext cx="7761904" cy="38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5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ONC NI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766" t="16667" r="15532" b="36430"/>
          <a:stretch/>
        </p:blipFill>
        <p:spPr>
          <a:xfrm>
            <a:off x="647699" y="1990100"/>
            <a:ext cx="8096327" cy="29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2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SUPERCYP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629" t="63510" r="9623" b="10003"/>
          <a:stretch/>
        </p:blipFill>
        <p:spPr>
          <a:xfrm>
            <a:off x="349249" y="2044700"/>
            <a:ext cx="8287441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8067" y="745274"/>
            <a:ext cx="5829300" cy="816400"/>
          </a:xfrm>
        </p:spPr>
        <p:txBody>
          <a:bodyPr>
            <a:normAutofit/>
          </a:bodyPr>
          <a:lstStyle/>
          <a:p>
            <a:r>
              <a:rPr lang="en-GB" sz="2200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8067" y="18542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</a:pPr>
            <a:r>
              <a:rPr lang="en-GB" sz="1600" b="1" dirty="0"/>
              <a:t>Part I </a:t>
            </a:r>
            <a:r>
              <a:rPr lang="en-GB" sz="1600" dirty="0"/>
              <a:t>Building a compendia of DDIs information from public databases</a:t>
            </a:r>
          </a:p>
          <a:p>
            <a:pPr>
              <a:buSzPct val="70000"/>
            </a:pPr>
            <a:endParaRPr lang="en-GB" sz="1600" dirty="0"/>
          </a:p>
          <a:p>
            <a:pPr>
              <a:buSzPct val="70000"/>
            </a:pPr>
            <a:endParaRPr lang="en-GB" sz="1600" dirty="0"/>
          </a:p>
          <a:p>
            <a:pPr>
              <a:buSzPct val="70000"/>
            </a:pPr>
            <a:r>
              <a:rPr lang="en-GB" sz="1600" b="1" dirty="0"/>
              <a:t>Part II </a:t>
            </a:r>
            <a:r>
              <a:rPr lang="en-GB" sz="1600" dirty="0"/>
              <a:t>Comparison between the different data sources: scattered DDI 	knowledge</a:t>
            </a:r>
          </a:p>
          <a:p>
            <a:pPr>
              <a:buSzPct val="70000"/>
            </a:pPr>
            <a:endParaRPr lang="en-GB" sz="1600" dirty="0"/>
          </a:p>
          <a:p>
            <a:pPr>
              <a:buSzPct val="70000"/>
            </a:pPr>
            <a:r>
              <a:rPr lang="en-GB" sz="1600" b="1" dirty="0"/>
              <a:t>Part III </a:t>
            </a:r>
            <a:r>
              <a:rPr lang="en-GB" sz="1600" dirty="0"/>
              <a:t>Evaluation of the frequency of DDI in clinical practice using 		Electronic Health Records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684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38678"/>
            <a:ext cx="6858000" cy="570695"/>
          </a:xfrm>
        </p:spPr>
        <p:txBody>
          <a:bodyPr/>
          <a:lstStyle/>
          <a:p>
            <a:r>
              <a:rPr lang="en-US" dirty="0"/>
              <a:t>	TIMELINE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679092" y="2585866"/>
            <a:ext cx="216152" cy="3495774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5803197" y="3031426"/>
            <a:ext cx="216149" cy="2604655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5400000">
            <a:off x="7417250" y="4174423"/>
            <a:ext cx="216152" cy="318657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/>
          <p:cNvSpPr/>
          <p:nvPr/>
        </p:nvSpPr>
        <p:spPr>
          <a:xfrm rot="5400000">
            <a:off x="1861481" y="3090977"/>
            <a:ext cx="216152" cy="672678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3933244" y="1767047"/>
            <a:ext cx="203088" cy="3279141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3218" y="355351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Reading papers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22529" y="3553518"/>
            <a:ext cx="14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Extracting and tidying data.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721" y="4563727"/>
            <a:ext cx="2592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Phase 1; DDI Compendia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02640" y="4535248"/>
            <a:ext cx="2592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Phase 2; Computational analysis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90349" y="4563727"/>
            <a:ext cx="86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Phase 3; TFG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501" t="19660" r="18084" b="61050"/>
          <a:stretch/>
        </p:blipFill>
        <p:spPr>
          <a:xfrm>
            <a:off x="1039282" y="1633819"/>
            <a:ext cx="6781802" cy="1060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ight Brace 16"/>
          <p:cNvSpPr/>
          <p:nvPr/>
        </p:nvSpPr>
        <p:spPr>
          <a:xfrm rot="5400000">
            <a:off x="5087378" y="3116407"/>
            <a:ext cx="216149" cy="1173021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814452" y="3843433"/>
            <a:ext cx="76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Part II</a:t>
            </a:r>
          </a:p>
        </p:txBody>
      </p:sp>
      <p:sp>
        <p:nvSpPr>
          <p:cNvPr id="25" name="Right Brace 24"/>
          <p:cNvSpPr/>
          <p:nvPr/>
        </p:nvSpPr>
        <p:spPr>
          <a:xfrm rot="5400000">
            <a:off x="6440506" y="3037901"/>
            <a:ext cx="216150" cy="1330035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167581" y="3849157"/>
            <a:ext cx="76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931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>
            <a:extLst>
              <a:ext uri="{FF2B5EF4-FFF2-40B4-BE49-F238E27FC236}">
                <a16:creationId xmlns:a16="http://schemas.microsoft.com/office/drawing/2014/main" id="{3D7047A6-30ED-AB4F-9BBE-FCC1602ED27D}"/>
              </a:ext>
            </a:extLst>
          </p:cNvPr>
          <p:cNvSpPr/>
          <p:nvPr/>
        </p:nvSpPr>
        <p:spPr>
          <a:xfrm>
            <a:off x="2476063" y="2005622"/>
            <a:ext cx="185166" cy="178308"/>
          </a:xfrm>
          <a:prstGeom prst="ellipse">
            <a:avLst/>
          </a:prstGeom>
          <a:solidFill>
            <a:srgbClr val="FDE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BD6007A-CEEB-FC47-B66C-CDD63313486A}"/>
              </a:ext>
            </a:extLst>
          </p:cNvPr>
          <p:cNvSpPr/>
          <p:nvPr/>
        </p:nvSpPr>
        <p:spPr>
          <a:xfrm>
            <a:off x="3051623" y="2227452"/>
            <a:ext cx="185166" cy="178308"/>
          </a:xfrm>
          <a:prstGeom prst="ellipse">
            <a:avLst/>
          </a:prstGeom>
          <a:solidFill>
            <a:srgbClr val="FDE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F212D0E-8B44-894B-8929-1B0B58095E23}"/>
              </a:ext>
            </a:extLst>
          </p:cNvPr>
          <p:cNvSpPr/>
          <p:nvPr/>
        </p:nvSpPr>
        <p:spPr>
          <a:xfrm>
            <a:off x="2946309" y="1614804"/>
            <a:ext cx="185166" cy="178308"/>
          </a:xfrm>
          <a:prstGeom prst="ellipse">
            <a:avLst/>
          </a:prstGeom>
          <a:solidFill>
            <a:srgbClr val="FDE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B84237E-20BF-1941-B495-51CA79F1127E}"/>
              </a:ext>
            </a:extLst>
          </p:cNvPr>
          <p:cNvSpPr/>
          <p:nvPr/>
        </p:nvSpPr>
        <p:spPr>
          <a:xfrm>
            <a:off x="4327053" y="1373984"/>
            <a:ext cx="185166" cy="178308"/>
          </a:xfrm>
          <a:prstGeom prst="ellipse">
            <a:avLst/>
          </a:prstGeom>
          <a:solidFill>
            <a:srgbClr val="FDE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933272B-AA54-3449-88D0-B6195E52DAF6}"/>
              </a:ext>
            </a:extLst>
          </p:cNvPr>
          <p:cNvSpPr/>
          <p:nvPr/>
        </p:nvSpPr>
        <p:spPr>
          <a:xfrm>
            <a:off x="5196876" y="1923414"/>
            <a:ext cx="185166" cy="178308"/>
          </a:xfrm>
          <a:prstGeom prst="ellipse">
            <a:avLst/>
          </a:prstGeom>
          <a:solidFill>
            <a:srgbClr val="8787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CEA749D-1094-F64C-B014-1672C7124DE5}"/>
              </a:ext>
            </a:extLst>
          </p:cNvPr>
          <p:cNvSpPr/>
          <p:nvPr/>
        </p:nvSpPr>
        <p:spPr>
          <a:xfrm>
            <a:off x="4909983" y="2716656"/>
            <a:ext cx="185166" cy="178308"/>
          </a:xfrm>
          <a:prstGeom prst="ellipse">
            <a:avLst/>
          </a:prstGeom>
          <a:solidFill>
            <a:srgbClr val="ED54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B8AD53E-0007-9F41-BF35-B516802390AE}"/>
              </a:ext>
            </a:extLst>
          </p:cNvPr>
          <p:cNvSpPr/>
          <p:nvPr/>
        </p:nvSpPr>
        <p:spPr>
          <a:xfrm>
            <a:off x="3842421" y="2204592"/>
            <a:ext cx="185166" cy="178308"/>
          </a:xfrm>
          <a:prstGeom prst="ellipse">
            <a:avLst/>
          </a:prstGeom>
          <a:solidFill>
            <a:srgbClr val="D8F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1202340-501C-9B47-9247-21B400E4FE58}"/>
              </a:ext>
            </a:extLst>
          </p:cNvPr>
          <p:cNvSpPr/>
          <p:nvPr/>
        </p:nvSpPr>
        <p:spPr>
          <a:xfrm>
            <a:off x="4529364" y="2273172"/>
            <a:ext cx="185166" cy="178308"/>
          </a:xfrm>
          <a:prstGeom prst="ellipse">
            <a:avLst/>
          </a:prstGeom>
          <a:solidFill>
            <a:srgbClr val="ED54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7C3AD99-A265-1A45-B929-0D0DA2873624}"/>
              </a:ext>
            </a:extLst>
          </p:cNvPr>
          <p:cNvSpPr/>
          <p:nvPr/>
        </p:nvSpPr>
        <p:spPr>
          <a:xfrm>
            <a:off x="3842421" y="2805810"/>
            <a:ext cx="185166" cy="178308"/>
          </a:xfrm>
          <a:prstGeom prst="ellipse">
            <a:avLst/>
          </a:prstGeom>
          <a:solidFill>
            <a:srgbClr val="ED54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88B3656-8F2C-5941-BE99-E249D7EC92F0}"/>
              </a:ext>
            </a:extLst>
          </p:cNvPr>
          <p:cNvSpPr/>
          <p:nvPr/>
        </p:nvSpPr>
        <p:spPr>
          <a:xfrm>
            <a:off x="3862995" y="1061592"/>
            <a:ext cx="185166" cy="178308"/>
          </a:xfrm>
          <a:prstGeom prst="ellipse">
            <a:avLst/>
          </a:prstGeom>
          <a:solidFill>
            <a:srgbClr val="8787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CCFEAD2-E5F2-EE45-A732-374D0A9D4C76}"/>
              </a:ext>
            </a:extLst>
          </p:cNvPr>
          <p:cNvSpPr/>
          <p:nvPr/>
        </p:nvSpPr>
        <p:spPr>
          <a:xfrm>
            <a:off x="3549813" y="1706244"/>
            <a:ext cx="185166" cy="178308"/>
          </a:xfrm>
          <a:prstGeom prst="ellipse">
            <a:avLst/>
          </a:prstGeom>
          <a:solidFill>
            <a:srgbClr val="8787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0A15DEB-6217-AC4A-A77F-2CB25F058D94}"/>
              </a:ext>
            </a:extLst>
          </p:cNvPr>
          <p:cNvSpPr/>
          <p:nvPr/>
        </p:nvSpPr>
        <p:spPr>
          <a:xfrm>
            <a:off x="4002441" y="1781682"/>
            <a:ext cx="185166" cy="178308"/>
          </a:xfrm>
          <a:prstGeom prst="ellipse">
            <a:avLst/>
          </a:prstGeom>
          <a:solidFill>
            <a:srgbClr val="8787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D75D8AA-4209-0A49-9889-BFA1A1C170BC}"/>
              </a:ext>
            </a:extLst>
          </p:cNvPr>
          <p:cNvSpPr/>
          <p:nvPr/>
        </p:nvSpPr>
        <p:spPr>
          <a:xfrm>
            <a:off x="3677829" y="3372738"/>
            <a:ext cx="185166" cy="178308"/>
          </a:xfrm>
          <a:prstGeom prst="ellipse">
            <a:avLst/>
          </a:prstGeom>
          <a:solidFill>
            <a:srgbClr val="F992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4335020-3AE8-B545-B314-2C4D6F52A03A}"/>
              </a:ext>
            </a:extLst>
          </p:cNvPr>
          <p:cNvSpPr/>
          <p:nvPr/>
        </p:nvSpPr>
        <p:spPr>
          <a:xfrm>
            <a:off x="2495967" y="2648076"/>
            <a:ext cx="185166" cy="178308"/>
          </a:xfrm>
          <a:prstGeom prst="ellipse">
            <a:avLst/>
          </a:prstGeom>
          <a:solidFill>
            <a:srgbClr val="FDE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69FE95E-AF80-EC4B-AC39-83B96EA6C5E6}"/>
              </a:ext>
            </a:extLst>
          </p:cNvPr>
          <p:cNvSpPr/>
          <p:nvPr/>
        </p:nvSpPr>
        <p:spPr>
          <a:xfrm>
            <a:off x="3356737" y="2894964"/>
            <a:ext cx="185166" cy="178308"/>
          </a:xfrm>
          <a:prstGeom prst="ellipse">
            <a:avLst/>
          </a:prstGeom>
          <a:solidFill>
            <a:srgbClr val="F992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BBB72F2-7AB6-6842-83CA-3213DDEC96EE}"/>
              </a:ext>
            </a:extLst>
          </p:cNvPr>
          <p:cNvSpPr/>
          <p:nvPr/>
        </p:nvSpPr>
        <p:spPr>
          <a:xfrm>
            <a:off x="4457355" y="3155568"/>
            <a:ext cx="185166" cy="178308"/>
          </a:xfrm>
          <a:prstGeom prst="ellipse">
            <a:avLst/>
          </a:prstGeom>
          <a:solidFill>
            <a:srgbClr val="ED54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DC0CD8E-C346-4344-AAD4-7B2C57224BC2}"/>
              </a:ext>
            </a:extLst>
          </p:cNvPr>
          <p:cNvSpPr/>
          <p:nvPr/>
        </p:nvSpPr>
        <p:spPr>
          <a:xfrm>
            <a:off x="3101186" y="3688206"/>
            <a:ext cx="185166" cy="178308"/>
          </a:xfrm>
          <a:prstGeom prst="ellipse">
            <a:avLst/>
          </a:prstGeom>
          <a:solidFill>
            <a:srgbClr val="F992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8B5130F-D9D1-A247-85DD-CBE08C474322}"/>
              </a:ext>
            </a:extLst>
          </p:cNvPr>
          <p:cNvSpPr/>
          <p:nvPr/>
        </p:nvSpPr>
        <p:spPr>
          <a:xfrm>
            <a:off x="2772664" y="3244722"/>
            <a:ext cx="185166" cy="178308"/>
          </a:xfrm>
          <a:prstGeom prst="ellipse">
            <a:avLst/>
          </a:prstGeom>
          <a:solidFill>
            <a:srgbClr val="F992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EC5357B-7E58-D847-AC92-61E24D97ED52}"/>
              </a:ext>
            </a:extLst>
          </p:cNvPr>
          <p:cNvSpPr/>
          <p:nvPr/>
        </p:nvSpPr>
        <p:spPr>
          <a:xfrm>
            <a:off x="5083719" y="1518792"/>
            <a:ext cx="185166" cy="178308"/>
          </a:xfrm>
          <a:prstGeom prst="ellipse">
            <a:avLst/>
          </a:prstGeom>
          <a:solidFill>
            <a:srgbClr val="D8F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EAF9193-2767-584B-9CA0-63F6BB2A665A}"/>
              </a:ext>
            </a:extLst>
          </p:cNvPr>
          <p:cNvSpPr/>
          <p:nvPr/>
        </p:nvSpPr>
        <p:spPr>
          <a:xfrm>
            <a:off x="4658523" y="972438"/>
            <a:ext cx="185166" cy="178308"/>
          </a:xfrm>
          <a:prstGeom prst="ellipse">
            <a:avLst/>
          </a:prstGeom>
          <a:solidFill>
            <a:srgbClr val="FDE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5FF662D-DD22-104B-B458-C38722A09EFF}"/>
              </a:ext>
            </a:extLst>
          </p:cNvPr>
          <p:cNvSpPr/>
          <p:nvPr/>
        </p:nvSpPr>
        <p:spPr>
          <a:xfrm>
            <a:off x="2651415" y="1044447"/>
            <a:ext cx="185166" cy="178308"/>
          </a:xfrm>
          <a:prstGeom prst="ellipse">
            <a:avLst/>
          </a:prstGeom>
          <a:solidFill>
            <a:srgbClr val="D8F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D866209-DFC9-3247-A358-751D90682684}"/>
              </a:ext>
            </a:extLst>
          </p:cNvPr>
          <p:cNvSpPr/>
          <p:nvPr/>
        </p:nvSpPr>
        <p:spPr>
          <a:xfrm>
            <a:off x="3254919" y="1135887"/>
            <a:ext cx="185166" cy="178308"/>
          </a:xfrm>
          <a:prstGeom prst="ellipse">
            <a:avLst/>
          </a:prstGeom>
          <a:solidFill>
            <a:srgbClr val="D8F6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073A4A6-7780-DC42-BBA2-1B2C81BD4C39}"/>
              </a:ext>
            </a:extLst>
          </p:cNvPr>
          <p:cNvGrpSpPr/>
          <p:nvPr/>
        </p:nvGrpSpPr>
        <p:grpSpPr>
          <a:xfrm>
            <a:off x="2654016" y="1124633"/>
            <a:ext cx="2542860" cy="2589686"/>
            <a:chOff x="2654016" y="1124633"/>
            <a:chExt cx="2542860" cy="2589686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B880DB0-0953-6E4B-A519-F305317CCD09}"/>
                </a:ext>
              </a:extLst>
            </p:cNvPr>
            <p:cNvCxnSpPr>
              <a:stCxn id="119" idx="6"/>
              <a:endCxn id="120" idx="2"/>
            </p:cNvCxnSpPr>
            <p:nvPr/>
          </p:nvCxnSpPr>
          <p:spPr>
            <a:xfrm>
              <a:off x="2836581" y="1133601"/>
              <a:ext cx="418338" cy="9144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1416DD8-67A7-2F4C-8007-AC58EA464F4D}"/>
                </a:ext>
              </a:extLst>
            </p:cNvPr>
            <p:cNvCxnSpPr>
              <a:stCxn id="101" idx="6"/>
              <a:endCxn id="109" idx="2"/>
            </p:cNvCxnSpPr>
            <p:nvPr/>
          </p:nvCxnSpPr>
          <p:spPr>
            <a:xfrm>
              <a:off x="3131475" y="1703958"/>
              <a:ext cx="418338" cy="9144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B75CD75-9A76-BD42-8B67-9E33D1C025C7}"/>
                </a:ext>
              </a:extLst>
            </p:cNvPr>
            <p:cNvCxnSpPr>
              <a:cxnSpLocks/>
              <a:stCxn id="117" idx="2"/>
              <a:endCxn id="102" idx="6"/>
            </p:cNvCxnSpPr>
            <p:nvPr/>
          </p:nvCxnSpPr>
          <p:spPr>
            <a:xfrm flipH="1" flipV="1">
              <a:off x="4512219" y="1463138"/>
              <a:ext cx="571500" cy="14480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95C8E39-CF05-564A-9BD5-7F7783459462}"/>
                </a:ext>
              </a:extLst>
            </p:cNvPr>
            <p:cNvCxnSpPr>
              <a:cxnSpLocks/>
              <a:stCxn id="116" idx="7"/>
            </p:cNvCxnSpPr>
            <p:nvPr/>
          </p:nvCxnSpPr>
          <p:spPr>
            <a:xfrm flipV="1">
              <a:off x="2930713" y="3047159"/>
              <a:ext cx="442755" cy="22367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27B307A-F5E1-8D41-AC7E-9AF204EB40E6}"/>
                </a:ext>
              </a:extLst>
            </p:cNvPr>
            <p:cNvCxnSpPr>
              <a:cxnSpLocks/>
              <a:stCxn id="115" idx="0"/>
              <a:endCxn id="113" idx="4"/>
            </p:cNvCxnSpPr>
            <p:nvPr/>
          </p:nvCxnSpPr>
          <p:spPr>
            <a:xfrm flipV="1">
              <a:off x="3193769" y="3073272"/>
              <a:ext cx="255551" cy="61493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7EE4222-86DC-4B4E-992F-139913C6E591}"/>
                </a:ext>
              </a:extLst>
            </p:cNvPr>
            <p:cNvCxnSpPr>
              <a:cxnSpLocks/>
              <a:stCxn id="111" idx="0"/>
              <a:endCxn id="113" idx="5"/>
            </p:cNvCxnSpPr>
            <p:nvPr/>
          </p:nvCxnSpPr>
          <p:spPr>
            <a:xfrm flipH="1" flipV="1">
              <a:off x="3514786" y="3047159"/>
              <a:ext cx="255626" cy="325579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961353F-FA64-444E-B6D7-E0FF7D6267F5}"/>
                </a:ext>
              </a:extLst>
            </p:cNvPr>
            <p:cNvCxnSpPr>
              <a:cxnSpLocks/>
              <a:stCxn id="116" idx="5"/>
              <a:endCxn id="115" idx="1"/>
            </p:cNvCxnSpPr>
            <p:nvPr/>
          </p:nvCxnSpPr>
          <p:spPr>
            <a:xfrm>
              <a:off x="2930713" y="3396917"/>
              <a:ext cx="197590" cy="31740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0908431-4C73-104E-B2B5-8CE2760BC340}"/>
                </a:ext>
              </a:extLst>
            </p:cNvPr>
            <p:cNvCxnSpPr>
              <a:stCxn id="113" idx="7"/>
              <a:endCxn id="105" idx="3"/>
            </p:cNvCxnSpPr>
            <p:nvPr/>
          </p:nvCxnSpPr>
          <p:spPr>
            <a:xfrm flipV="1">
              <a:off x="3514786" y="2356787"/>
              <a:ext cx="354752" cy="56429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8E69601-BAA7-E945-B58F-21193B9A71D2}"/>
                </a:ext>
              </a:extLst>
            </p:cNvPr>
            <p:cNvCxnSpPr>
              <a:cxnSpLocks/>
              <a:stCxn id="112" idx="7"/>
              <a:endCxn id="100" idx="2"/>
            </p:cNvCxnSpPr>
            <p:nvPr/>
          </p:nvCxnSpPr>
          <p:spPr>
            <a:xfrm flipV="1">
              <a:off x="2654016" y="2316606"/>
              <a:ext cx="397607" cy="3575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90A9337-3E58-3E4F-95BE-CD2B0F58535B}"/>
                </a:ext>
              </a:extLst>
            </p:cNvPr>
            <p:cNvCxnSpPr>
              <a:cxnSpLocks/>
              <a:stCxn id="114" idx="0"/>
              <a:endCxn id="106" idx="4"/>
            </p:cNvCxnSpPr>
            <p:nvPr/>
          </p:nvCxnSpPr>
          <p:spPr>
            <a:xfrm flipV="1">
              <a:off x="4549938" y="2451480"/>
              <a:ext cx="72009" cy="70408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4C900B-0220-384E-810B-058DE8EC2E86}"/>
                </a:ext>
              </a:extLst>
            </p:cNvPr>
            <p:cNvCxnSpPr>
              <a:cxnSpLocks/>
              <a:stCxn id="104" idx="2"/>
              <a:endCxn id="107" idx="6"/>
            </p:cNvCxnSpPr>
            <p:nvPr/>
          </p:nvCxnSpPr>
          <p:spPr>
            <a:xfrm flipH="1">
              <a:off x="4027587" y="2805810"/>
              <a:ext cx="882396" cy="891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5E89FB-BFDC-0A40-BF93-E9DBD074C36F}"/>
                </a:ext>
              </a:extLst>
            </p:cNvPr>
            <p:cNvCxnSpPr>
              <a:cxnSpLocks/>
              <a:stCxn id="107" idx="7"/>
              <a:endCxn id="106" idx="3"/>
            </p:cNvCxnSpPr>
            <p:nvPr/>
          </p:nvCxnSpPr>
          <p:spPr>
            <a:xfrm flipV="1">
              <a:off x="4000470" y="2425367"/>
              <a:ext cx="556011" cy="40655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B596E71-6C52-044D-959B-D8AE891C4BF0}"/>
                </a:ext>
              </a:extLst>
            </p:cNvPr>
            <p:cNvCxnSpPr>
              <a:cxnSpLocks/>
              <a:stCxn id="107" idx="0"/>
              <a:endCxn id="105" idx="4"/>
            </p:cNvCxnSpPr>
            <p:nvPr/>
          </p:nvCxnSpPr>
          <p:spPr>
            <a:xfrm flipV="1">
              <a:off x="3935004" y="2382900"/>
              <a:ext cx="0" cy="42291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B40F28E-9323-144E-8462-7D8BE3FC3F96}"/>
                </a:ext>
              </a:extLst>
            </p:cNvPr>
            <p:cNvCxnSpPr>
              <a:cxnSpLocks/>
              <a:stCxn id="102" idx="7"/>
              <a:endCxn id="118" idx="3"/>
            </p:cNvCxnSpPr>
            <p:nvPr/>
          </p:nvCxnSpPr>
          <p:spPr>
            <a:xfrm flipV="1">
              <a:off x="4485102" y="1124633"/>
              <a:ext cx="200538" cy="27546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98F547F-DE0D-D84A-B93E-B1ABB0E36C53}"/>
                </a:ext>
              </a:extLst>
            </p:cNvPr>
            <p:cNvCxnSpPr>
              <a:stCxn id="105" idx="6"/>
              <a:endCxn id="103" idx="2"/>
            </p:cNvCxnSpPr>
            <p:nvPr/>
          </p:nvCxnSpPr>
          <p:spPr>
            <a:xfrm flipV="1">
              <a:off x="4027587" y="2012568"/>
              <a:ext cx="1169289" cy="28117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3" name="Picture 182">
            <a:extLst>
              <a:ext uri="{FF2B5EF4-FFF2-40B4-BE49-F238E27FC236}">
                <a16:creationId xmlns:a16="http://schemas.microsoft.com/office/drawing/2014/main" id="{BC386976-D6EB-A443-89BE-11FE35878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76481"/>
          <a:stretch/>
        </p:blipFill>
        <p:spPr>
          <a:xfrm>
            <a:off x="234849" y="737517"/>
            <a:ext cx="1471647" cy="958201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ADF5247B-1EBD-7B42-A5DF-FB70E6A0FC10}"/>
              </a:ext>
            </a:extLst>
          </p:cNvPr>
          <p:cNvSpPr txBox="1"/>
          <p:nvPr/>
        </p:nvSpPr>
        <p:spPr>
          <a:xfrm>
            <a:off x="2350182" y="506684"/>
            <a:ext cx="2984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Drug combinations from electronic health records</a:t>
            </a: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12441636-8584-E948-B6D7-535B8FE2C2D7}"/>
              </a:ext>
            </a:extLst>
          </p:cNvPr>
          <p:cNvGrpSpPr/>
          <p:nvPr/>
        </p:nvGrpSpPr>
        <p:grpSpPr>
          <a:xfrm>
            <a:off x="5945021" y="506683"/>
            <a:ext cx="3162255" cy="3362789"/>
            <a:chOff x="5945021" y="506683"/>
            <a:chExt cx="3162255" cy="336278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C14070-2570-6A49-AC42-10C2E55DAC2E}"/>
                </a:ext>
              </a:extLst>
            </p:cNvPr>
            <p:cNvSpPr/>
            <p:nvPr/>
          </p:nvSpPr>
          <p:spPr>
            <a:xfrm>
              <a:off x="5984471" y="2015526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9C4ED8-F198-A843-AFFE-6C3159BEB5AC}"/>
                </a:ext>
              </a:extLst>
            </p:cNvPr>
            <p:cNvSpPr/>
            <p:nvPr/>
          </p:nvSpPr>
          <p:spPr>
            <a:xfrm>
              <a:off x="6553843" y="2230410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01DD9C-0056-E942-8552-C7C81738C8FE}"/>
                </a:ext>
              </a:extLst>
            </p:cNvPr>
            <p:cNvSpPr/>
            <p:nvPr/>
          </p:nvSpPr>
          <p:spPr>
            <a:xfrm>
              <a:off x="6448529" y="1617762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89596E9-D83C-B540-923B-C710EF7C0B53}"/>
                </a:ext>
              </a:extLst>
            </p:cNvPr>
            <p:cNvSpPr/>
            <p:nvPr/>
          </p:nvSpPr>
          <p:spPr>
            <a:xfrm>
              <a:off x="7846418" y="1424112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BE3EC0-B82A-E54D-B8DA-0CC0F2765732}"/>
                </a:ext>
              </a:extLst>
            </p:cNvPr>
            <p:cNvSpPr/>
            <p:nvPr/>
          </p:nvSpPr>
          <p:spPr>
            <a:xfrm>
              <a:off x="8699096" y="1965234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D58E16-6D01-7F44-8D56-897CF24CD817}"/>
                </a:ext>
              </a:extLst>
            </p:cNvPr>
            <p:cNvSpPr/>
            <p:nvPr/>
          </p:nvSpPr>
          <p:spPr>
            <a:xfrm>
              <a:off x="8412203" y="2758476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2536437-0E89-3142-9286-8E5BCABFC553}"/>
                </a:ext>
              </a:extLst>
            </p:cNvPr>
            <p:cNvSpPr/>
            <p:nvPr/>
          </p:nvSpPr>
          <p:spPr>
            <a:xfrm>
              <a:off x="7344641" y="2246412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E5C7D1-E60C-CF47-8AE2-35185718B827}"/>
                </a:ext>
              </a:extLst>
            </p:cNvPr>
            <p:cNvSpPr/>
            <p:nvPr/>
          </p:nvSpPr>
          <p:spPr>
            <a:xfrm>
              <a:off x="8031584" y="2314992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FA1B43F-63B2-5E49-9586-EFC082F9CBA3}"/>
                </a:ext>
              </a:extLst>
            </p:cNvPr>
            <p:cNvSpPr/>
            <p:nvPr/>
          </p:nvSpPr>
          <p:spPr>
            <a:xfrm>
              <a:off x="7344641" y="2847630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CDF4AE-8430-D44C-B7A8-D9AAFA39A23C}"/>
                </a:ext>
              </a:extLst>
            </p:cNvPr>
            <p:cNvSpPr/>
            <p:nvPr/>
          </p:nvSpPr>
          <p:spPr>
            <a:xfrm>
              <a:off x="7365215" y="1103412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ADF798-D885-DC4E-85AB-06E7ED08DC9E}"/>
                </a:ext>
              </a:extLst>
            </p:cNvPr>
            <p:cNvSpPr/>
            <p:nvPr/>
          </p:nvSpPr>
          <p:spPr>
            <a:xfrm>
              <a:off x="7052033" y="1748064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8B3399-F9A5-DF49-B5F8-381F07D2C72D}"/>
                </a:ext>
              </a:extLst>
            </p:cNvPr>
            <p:cNvSpPr/>
            <p:nvPr/>
          </p:nvSpPr>
          <p:spPr>
            <a:xfrm>
              <a:off x="7516485" y="1821392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1E64ED-5340-044C-B915-ED91B611119B}"/>
                </a:ext>
              </a:extLst>
            </p:cNvPr>
            <p:cNvSpPr/>
            <p:nvPr/>
          </p:nvSpPr>
          <p:spPr>
            <a:xfrm>
              <a:off x="7180049" y="3375696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E3DA6D2-C311-8440-BE3D-9F7B7D2A90A0}"/>
                </a:ext>
              </a:extLst>
            </p:cNvPr>
            <p:cNvSpPr/>
            <p:nvPr/>
          </p:nvSpPr>
          <p:spPr>
            <a:xfrm>
              <a:off x="5998187" y="2651034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0A4751-C9E3-4F4C-9E3E-3FFA873472DC}"/>
                </a:ext>
              </a:extLst>
            </p:cNvPr>
            <p:cNvSpPr/>
            <p:nvPr/>
          </p:nvSpPr>
          <p:spPr>
            <a:xfrm>
              <a:off x="6806860" y="2897922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794FB4-004A-5045-93D1-34D4B6FB1DDA}"/>
                </a:ext>
              </a:extLst>
            </p:cNvPr>
            <p:cNvSpPr/>
            <p:nvPr/>
          </p:nvSpPr>
          <p:spPr>
            <a:xfrm>
              <a:off x="7959575" y="3197388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B3D640-BC7C-3D4D-B032-F6D25820C8AF}"/>
                </a:ext>
              </a:extLst>
            </p:cNvPr>
            <p:cNvSpPr/>
            <p:nvPr/>
          </p:nvSpPr>
          <p:spPr>
            <a:xfrm>
              <a:off x="6603406" y="3691164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F82C64-BE83-2842-8364-C3381279BA31}"/>
                </a:ext>
              </a:extLst>
            </p:cNvPr>
            <p:cNvSpPr/>
            <p:nvPr/>
          </p:nvSpPr>
          <p:spPr>
            <a:xfrm>
              <a:off x="6222787" y="3247680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FE9BA7-E475-F448-9817-79FFA38FCFC6}"/>
                </a:ext>
              </a:extLst>
            </p:cNvPr>
            <p:cNvSpPr/>
            <p:nvPr/>
          </p:nvSpPr>
          <p:spPr>
            <a:xfrm>
              <a:off x="8585939" y="1560612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1B9C53-C121-734B-A5C8-5DB96641C56A}"/>
                </a:ext>
              </a:extLst>
            </p:cNvPr>
            <p:cNvSpPr/>
            <p:nvPr/>
          </p:nvSpPr>
          <p:spPr>
            <a:xfrm>
              <a:off x="8160743" y="1014258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8F0F16-CB7B-E442-A19F-C145BD46AB94}"/>
                </a:ext>
              </a:extLst>
            </p:cNvPr>
            <p:cNvSpPr/>
            <p:nvPr/>
          </p:nvSpPr>
          <p:spPr>
            <a:xfrm>
              <a:off x="6153635" y="1047405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ABC1B9-3C36-6B45-A81A-6D012995960A}"/>
                </a:ext>
              </a:extLst>
            </p:cNvPr>
            <p:cNvSpPr/>
            <p:nvPr/>
          </p:nvSpPr>
          <p:spPr>
            <a:xfrm>
              <a:off x="6757139" y="1177707"/>
              <a:ext cx="185166" cy="178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F5D649A-810F-CA44-AD26-B51976D328D0}"/>
                </a:ext>
              </a:extLst>
            </p:cNvPr>
            <p:cNvCxnSpPr>
              <a:stCxn id="14" idx="0"/>
              <a:endCxn id="13" idx="3"/>
            </p:cNvCxnSpPr>
            <p:nvPr/>
          </p:nvCxnSpPr>
          <p:spPr>
            <a:xfrm flipV="1">
              <a:off x="7144616" y="1255608"/>
              <a:ext cx="247716" cy="4924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9C5202-793B-BE4C-8517-C74101DE79A4}"/>
                </a:ext>
              </a:extLst>
            </p:cNvPr>
            <p:cNvCxnSpPr>
              <a:cxnSpLocks/>
              <a:stCxn id="10" idx="0"/>
              <a:endCxn id="15" idx="3"/>
            </p:cNvCxnSpPr>
            <p:nvPr/>
          </p:nvCxnSpPr>
          <p:spPr>
            <a:xfrm flipV="1">
              <a:off x="7437224" y="1973588"/>
              <a:ext cx="106378" cy="27282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9C8EEB-C02D-3E4E-84C3-2232114061EF}"/>
                </a:ext>
              </a:extLst>
            </p:cNvPr>
            <p:cNvCxnSpPr>
              <a:cxnSpLocks/>
              <a:stCxn id="10" idx="7"/>
              <a:endCxn id="22" idx="3"/>
            </p:cNvCxnSpPr>
            <p:nvPr/>
          </p:nvCxnSpPr>
          <p:spPr>
            <a:xfrm flipV="1">
              <a:off x="7502690" y="1712808"/>
              <a:ext cx="1110365" cy="5597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1F98FB-067E-CC4C-A2A4-A899EF97698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6169637" y="1910547"/>
              <a:ext cx="1346848" cy="1941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0E0C7A4-FF29-E44E-9903-D925C56E517C}"/>
                </a:ext>
              </a:extLst>
            </p:cNvPr>
            <p:cNvCxnSpPr>
              <a:cxnSpLocks/>
              <a:stCxn id="20" idx="6"/>
              <a:endCxn id="16" idx="3"/>
            </p:cNvCxnSpPr>
            <p:nvPr/>
          </p:nvCxnSpPr>
          <p:spPr>
            <a:xfrm flipV="1">
              <a:off x="6788572" y="3527892"/>
              <a:ext cx="418594" cy="2524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99C119B-C641-5149-91DB-1CE7BCB548F8}"/>
                </a:ext>
              </a:extLst>
            </p:cNvPr>
            <p:cNvCxnSpPr>
              <a:stCxn id="18" idx="7"/>
              <a:endCxn id="10" idx="3"/>
            </p:cNvCxnSpPr>
            <p:nvPr/>
          </p:nvCxnSpPr>
          <p:spPr>
            <a:xfrm flipV="1">
              <a:off x="6964909" y="2398608"/>
              <a:ext cx="406849" cy="5254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9F2E1B-94D5-3442-B5A4-58E925A298ED}"/>
                </a:ext>
              </a:extLst>
            </p:cNvPr>
            <p:cNvCxnSpPr>
              <a:cxnSpLocks/>
              <a:stCxn id="19" idx="0"/>
              <a:endCxn id="11" idx="4"/>
            </p:cNvCxnSpPr>
            <p:nvPr/>
          </p:nvCxnSpPr>
          <p:spPr>
            <a:xfrm flipV="1">
              <a:off x="8052158" y="2493301"/>
              <a:ext cx="72009" cy="7040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620891C-6DD1-B241-891D-7FB510CB9D3F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6739009" y="2319565"/>
              <a:ext cx="605632" cy="160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2423E5-7986-4249-9E48-BEFB02168C96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6633694" y="1706916"/>
              <a:ext cx="418338" cy="13030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F11051-A1CE-E346-9606-006093CEF707}"/>
                </a:ext>
              </a:extLst>
            </p:cNvPr>
            <p:cNvCxnSpPr>
              <a:cxnSpLocks/>
              <a:stCxn id="21" idx="5"/>
              <a:endCxn id="20" idx="1"/>
            </p:cNvCxnSpPr>
            <p:nvPr/>
          </p:nvCxnSpPr>
          <p:spPr>
            <a:xfrm>
              <a:off x="6380836" y="3399875"/>
              <a:ext cx="249687" cy="31740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19840B1-2D9A-594E-9AC3-33DEAB6F62E5}"/>
                </a:ext>
              </a:extLst>
            </p:cNvPr>
            <p:cNvCxnSpPr>
              <a:cxnSpLocks/>
              <a:stCxn id="12" idx="0"/>
              <a:endCxn id="10" idx="4"/>
            </p:cNvCxnSpPr>
            <p:nvPr/>
          </p:nvCxnSpPr>
          <p:spPr>
            <a:xfrm flipV="1">
              <a:off x="7437223" y="2424720"/>
              <a:ext cx="0" cy="42291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50434AC-B510-B340-A6F7-681ED226B1BC}"/>
                </a:ext>
              </a:extLst>
            </p:cNvPr>
            <p:cNvCxnSpPr>
              <a:cxnSpLocks/>
              <a:stCxn id="10" idx="6"/>
              <a:endCxn id="8" idx="2"/>
            </p:cNvCxnSpPr>
            <p:nvPr/>
          </p:nvCxnSpPr>
          <p:spPr>
            <a:xfrm flipV="1">
              <a:off x="7529807" y="2054388"/>
              <a:ext cx="1169289" cy="28117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0FB52D3-7DFE-1B42-9293-72C7F2462FFD}"/>
                </a:ext>
              </a:extLst>
            </p:cNvPr>
            <p:cNvCxnSpPr>
              <a:stCxn id="17" idx="7"/>
              <a:endCxn id="5" idx="3"/>
            </p:cNvCxnSpPr>
            <p:nvPr/>
          </p:nvCxnSpPr>
          <p:spPr>
            <a:xfrm flipV="1">
              <a:off x="6156236" y="2382605"/>
              <a:ext cx="424724" cy="29454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E8A2074-3924-4641-BBD7-BEA94F3882E6}"/>
                </a:ext>
              </a:extLst>
            </p:cNvPr>
            <p:cNvCxnSpPr>
              <a:cxnSpLocks/>
              <a:stCxn id="21" idx="7"/>
              <a:endCxn id="18" idx="2"/>
            </p:cNvCxnSpPr>
            <p:nvPr/>
          </p:nvCxnSpPr>
          <p:spPr>
            <a:xfrm flipV="1">
              <a:off x="6380836" y="2987076"/>
              <a:ext cx="426024" cy="28671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E7C417-227E-F043-9807-3AE725FF5410}"/>
                </a:ext>
              </a:extLst>
            </p:cNvPr>
            <p:cNvCxnSpPr>
              <a:cxnSpLocks/>
              <a:stCxn id="20" idx="0"/>
              <a:endCxn id="18" idx="4"/>
            </p:cNvCxnSpPr>
            <p:nvPr/>
          </p:nvCxnSpPr>
          <p:spPr>
            <a:xfrm flipV="1">
              <a:off x="6695989" y="3076230"/>
              <a:ext cx="203454" cy="61493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625B5D42-9A3C-5149-9891-9C8DAC5F34FA}"/>
                </a:ext>
              </a:extLst>
            </p:cNvPr>
            <p:cNvCxnSpPr>
              <a:cxnSpLocks/>
              <a:stCxn id="16" idx="1"/>
              <a:endCxn id="18" idx="5"/>
            </p:cNvCxnSpPr>
            <p:nvPr/>
          </p:nvCxnSpPr>
          <p:spPr>
            <a:xfrm flipH="1" flipV="1">
              <a:off x="6964909" y="3050117"/>
              <a:ext cx="242257" cy="35169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AE4FD5F-09F8-5F49-B371-A383DDD564C4}"/>
                </a:ext>
              </a:extLst>
            </p:cNvPr>
            <p:cNvCxnSpPr>
              <a:stCxn id="12" idx="6"/>
              <a:endCxn id="9" idx="2"/>
            </p:cNvCxnSpPr>
            <p:nvPr/>
          </p:nvCxnSpPr>
          <p:spPr>
            <a:xfrm flipV="1">
              <a:off x="7529808" y="2847630"/>
              <a:ext cx="882396" cy="891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45289091-50D0-9247-B33F-C19925FF389C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6338801" y="1136559"/>
              <a:ext cx="418338" cy="13030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6E6CE74-BC0C-944F-8B99-A2F7AB826678}"/>
                </a:ext>
              </a:extLst>
            </p:cNvPr>
            <p:cNvCxnSpPr>
              <a:cxnSpLocks/>
              <a:stCxn id="23" idx="3"/>
              <a:endCxn id="7" idx="7"/>
            </p:cNvCxnSpPr>
            <p:nvPr/>
          </p:nvCxnSpPr>
          <p:spPr>
            <a:xfrm flipH="1">
              <a:off x="8004468" y="1166453"/>
              <a:ext cx="183393" cy="28377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20A8C3F2-D651-C042-BC10-8E5A6F65A869}"/>
                </a:ext>
              </a:extLst>
            </p:cNvPr>
            <p:cNvCxnSpPr>
              <a:cxnSpLocks/>
              <a:stCxn id="7" idx="6"/>
              <a:endCxn id="22" idx="2"/>
            </p:cNvCxnSpPr>
            <p:nvPr/>
          </p:nvCxnSpPr>
          <p:spPr>
            <a:xfrm>
              <a:off x="8031584" y="1513266"/>
              <a:ext cx="554355" cy="1365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4476D0EF-A296-F943-8BEF-48A47E3BFFB9}"/>
                </a:ext>
              </a:extLst>
            </p:cNvPr>
            <p:cNvSpPr txBox="1"/>
            <p:nvPr/>
          </p:nvSpPr>
          <p:spPr>
            <a:xfrm>
              <a:off x="5945021" y="506683"/>
              <a:ext cx="3162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Drug interaction from publicly available databases</a:t>
              </a:r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427B7E01-D100-524C-9F44-EDAD0EE45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6" r="51648"/>
          <a:stretch/>
        </p:blipFill>
        <p:spPr>
          <a:xfrm>
            <a:off x="128662" y="1673640"/>
            <a:ext cx="1577834" cy="958201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76F491AD-68B4-ED4B-96C5-8FD4FCD84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07" r="26715"/>
          <a:stretch/>
        </p:blipFill>
        <p:spPr>
          <a:xfrm>
            <a:off x="155873" y="2648076"/>
            <a:ext cx="1544144" cy="958201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FFBCD3AB-8A0A-9A46-81BD-F1CBD3451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65" r="13700"/>
          <a:stretch/>
        </p:blipFill>
        <p:spPr>
          <a:xfrm>
            <a:off x="135690" y="3606277"/>
            <a:ext cx="871969" cy="958201"/>
          </a:xfrm>
          <a:prstGeom prst="rect">
            <a:avLst/>
          </a:prstGeom>
        </p:spPr>
      </p:pic>
      <p:grpSp>
        <p:nvGrpSpPr>
          <p:cNvPr id="590" name="Group 589">
            <a:extLst>
              <a:ext uri="{FF2B5EF4-FFF2-40B4-BE49-F238E27FC236}">
                <a16:creationId xmlns:a16="http://schemas.microsoft.com/office/drawing/2014/main" id="{BAD573FE-E24B-F447-A89F-2EDB317327DE}"/>
              </a:ext>
            </a:extLst>
          </p:cNvPr>
          <p:cNvGrpSpPr/>
          <p:nvPr/>
        </p:nvGrpSpPr>
        <p:grpSpPr>
          <a:xfrm>
            <a:off x="3937712" y="3904409"/>
            <a:ext cx="2905979" cy="2894076"/>
            <a:chOff x="3937712" y="3904409"/>
            <a:chExt cx="2905979" cy="2894076"/>
          </a:xfrm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B149BB9-B243-1643-8967-4F93C974FCCB}"/>
                </a:ext>
              </a:extLst>
            </p:cNvPr>
            <p:cNvSpPr/>
            <p:nvPr/>
          </p:nvSpPr>
          <p:spPr>
            <a:xfrm>
              <a:off x="3937712" y="4937593"/>
              <a:ext cx="185166" cy="178308"/>
            </a:xfrm>
            <a:prstGeom prst="ellipse">
              <a:avLst/>
            </a:prstGeom>
            <a:solidFill>
              <a:srgbClr val="FDE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55711F5B-B288-B44E-8CA0-A98D5AACB3E2}"/>
                </a:ext>
              </a:extLst>
            </p:cNvPr>
            <p:cNvSpPr/>
            <p:nvPr/>
          </p:nvSpPr>
          <p:spPr>
            <a:xfrm>
              <a:off x="4513272" y="5159423"/>
              <a:ext cx="185166" cy="178308"/>
            </a:xfrm>
            <a:prstGeom prst="ellipse">
              <a:avLst/>
            </a:prstGeom>
            <a:solidFill>
              <a:srgbClr val="FDE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53239466-593A-EC4A-A035-D7C466BE7C98}"/>
                </a:ext>
              </a:extLst>
            </p:cNvPr>
            <p:cNvSpPr/>
            <p:nvPr/>
          </p:nvSpPr>
          <p:spPr>
            <a:xfrm>
              <a:off x="4407958" y="4546775"/>
              <a:ext cx="185166" cy="178308"/>
            </a:xfrm>
            <a:prstGeom prst="ellipse">
              <a:avLst/>
            </a:prstGeom>
            <a:solidFill>
              <a:srgbClr val="FDE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8BCBADA4-5CC7-334B-A33E-81A31263D664}"/>
                </a:ext>
              </a:extLst>
            </p:cNvPr>
            <p:cNvSpPr/>
            <p:nvPr/>
          </p:nvSpPr>
          <p:spPr>
            <a:xfrm>
              <a:off x="5788702" y="4305955"/>
              <a:ext cx="185166" cy="178308"/>
            </a:xfrm>
            <a:prstGeom prst="ellipse">
              <a:avLst/>
            </a:prstGeom>
            <a:solidFill>
              <a:srgbClr val="FDE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48D7FB88-B0B7-974E-8B50-EFA74337496B}"/>
                </a:ext>
              </a:extLst>
            </p:cNvPr>
            <p:cNvSpPr/>
            <p:nvPr/>
          </p:nvSpPr>
          <p:spPr>
            <a:xfrm>
              <a:off x="6658525" y="4855385"/>
              <a:ext cx="185166" cy="178308"/>
            </a:xfrm>
            <a:prstGeom prst="ellipse">
              <a:avLst/>
            </a:prstGeom>
            <a:solidFill>
              <a:srgbClr val="8787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BAC1FD79-FA01-6D46-B57E-6C04A517331E}"/>
                </a:ext>
              </a:extLst>
            </p:cNvPr>
            <p:cNvSpPr/>
            <p:nvPr/>
          </p:nvSpPr>
          <p:spPr>
            <a:xfrm>
              <a:off x="6371632" y="5648627"/>
              <a:ext cx="185166" cy="178308"/>
            </a:xfrm>
            <a:prstGeom prst="ellipse">
              <a:avLst/>
            </a:prstGeom>
            <a:solidFill>
              <a:srgbClr val="ED544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538B23BF-FBE1-0C47-B5BC-A8E0457D901B}"/>
                </a:ext>
              </a:extLst>
            </p:cNvPr>
            <p:cNvSpPr/>
            <p:nvPr/>
          </p:nvSpPr>
          <p:spPr>
            <a:xfrm>
              <a:off x="5304070" y="5136563"/>
              <a:ext cx="185166" cy="178308"/>
            </a:xfrm>
            <a:prstGeom prst="ellipse">
              <a:avLst/>
            </a:prstGeom>
            <a:solidFill>
              <a:srgbClr val="D8F6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92786038-06BC-CB4C-9EE3-4EF68425AE64}"/>
                </a:ext>
              </a:extLst>
            </p:cNvPr>
            <p:cNvSpPr/>
            <p:nvPr/>
          </p:nvSpPr>
          <p:spPr>
            <a:xfrm>
              <a:off x="5991013" y="5205143"/>
              <a:ext cx="185166" cy="178308"/>
            </a:xfrm>
            <a:prstGeom prst="ellipse">
              <a:avLst/>
            </a:prstGeom>
            <a:solidFill>
              <a:srgbClr val="ED544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7518AD45-15E3-7648-A21F-DE28005492F3}"/>
                </a:ext>
              </a:extLst>
            </p:cNvPr>
            <p:cNvSpPr/>
            <p:nvPr/>
          </p:nvSpPr>
          <p:spPr>
            <a:xfrm>
              <a:off x="5304070" y="5737781"/>
              <a:ext cx="185166" cy="178308"/>
            </a:xfrm>
            <a:prstGeom prst="ellipse">
              <a:avLst/>
            </a:prstGeom>
            <a:solidFill>
              <a:srgbClr val="ED544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A115B0C6-0DA7-C743-9442-0502DE8F7605}"/>
                </a:ext>
              </a:extLst>
            </p:cNvPr>
            <p:cNvSpPr/>
            <p:nvPr/>
          </p:nvSpPr>
          <p:spPr>
            <a:xfrm>
              <a:off x="5324644" y="3993563"/>
              <a:ext cx="185166" cy="178308"/>
            </a:xfrm>
            <a:prstGeom prst="ellipse">
              <a:avLst/>
            </a:prstGeom>
            <a:solidFill>
              <a:srgbClr val="8787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006CCF34-83C5-1C4F-A961-B56CF1A8E68F}"/>
                </a:ext>
              </a:extLst>
            </p:cNvPr>
            <p:cNvSpPr/>
            <p:nvPr/>
          </p:nvSpPr>
          <p:spPr>
            <a:xfrm>
              <a:off x="5011462" y="4638215"/>
              <a:ext cx="185166" cy="178308"/>
            </a:xfrm>
            <a:prstGeom prst="ellipse">
              <a:avLst/>
            </a:prstGeom>
            <a:solidFill>
              <a:srgbClr val="8787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48FAE834-80FB-DA4F-AE31-B386E70B17B0}"/>
                </a:ext>
              </a:extLst>
            </p:cNvPr>
            <p:cNvSpPr/>
            <p:nvPr/>
          </p:nvSpPr>
          <p:spPr>
            <a:xfrm>
              <a:off x="5464090" y="4713653"/>
              <a:ext cx="185166" cy="178308"/>
            </a:xfrm>
            <a:prstGeom prst="ellipse">
              <a:avLst/>
            </a:prstGeom>
            <a:solidFill>
              <a:srgbClr val="8787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A00BA33A-CA95-2C41-A928-A5915AD214DD}"/>
                </a:ext>
              </a:extLst>
            </p:cNvPr>
            <p:cNvSpPr/>
            <p:nvPr/>
          </p:nvSpPr>
          <p:spPr>
            <a:xfrm>
              <a:off x="5139478" y="6304709"/>
              <a:ext cx="185166" cy="178308"/>
            </a:xfrm>
            <a:prstGeom prst="ellipse">
              <a:avLst/>
            </a:prstGeom>
            <a:solidFill>
              <a:srgbClr val="F992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7DCEC8A8-289E-C94F-87F5-1D3976D91B6E}"/>
                </a:ext>
              </a:extLst>
            </p:cNvPr>
            <p:cNvSpPr/>
            <p:nvPr/>
          </p:nvSpPr>
          <p:spPr>
            <a:xfrm>
              <a:off x="3957616" y="5580047"/>
              <a:ext cx="185166" cy="178308"/>
            </a:xfrm>
            <a:prstGeom prst="ellipse">
              <a:avLst/>
            </a:prstGeom>
            <a:solidFill>
              <a:srgbClr val="FDE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B1347FEC-3166-9647-A16E-01625EDE3A3C}"/>
                </a:ext>
              </a:extLst>
            </p:cNvPr>
            <p:cNvSpPr/>
            <p:nvPr/>
          </p:nvSpPr>
          <p:spPr>
            <a:xfrm>
              <a:off x="4835948" y="5833785"/>
              <a:ext cx="185166" cy="178308"/>
            </a:xfrm>
            <a:prstGeom prst="ellipse">
              <a:avLst/>
            </a:prstGeom>
            <a:solidFill>
              <a:srgbClr val="F992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CF30DFE-0CD8-FB48-9BB4-BEA99EE444B8}"/>
                </a:ext>
              </a:extLst>
            </p:cNvPr>
            <p:cNvSpPr/>
            <p:nvPr/>
          </p:nvSpPr>
          <p:spPr>
            <a:xfrm>
              <a:off x="5919004" y="6087539"/>
              <a:ext cx="185166" cy="178308"/>
            </a:xfrm>
            <a:prstGeom prst="ellipse">
              <a:avLst/>
            </a:prstGeom>
            <a:solidFill>
              <a:srgbClr val="ED544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AEE88F8-3D5A-5945-8570-AE64C1BFADA6}"/>
                </a:ext>
              </a:extLst>
            </p:cNvPr>
            <p:cNvSpPr/>
            <p:nvPr/>
          </p:nvSpPr>
          <p:spPr>
            <a:xfrm>
              <a:off x="4562835" y="6620177"/>
              <a:ext cx="185166" cy="178308"/>
            </a:xfrm>
            <a:prstGeom prst="ellipse">
              <a:avLst/>
            </a:prstGeom>
            <a:solidFill>
              <a:srgbClr val="F992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3D2CD20A-F181-C945-94DD-6E05AEC94342}"/>
                </a:ext>
              </a:extLst>
            </p:cNvPr>
            <p:cNvSpPr/>
            <p:nvPr/>
          </p:nvSpPr>
          <p:spPr>
            <a:xfrm>
              <a:off x="4234313" y="6176693"/>
              <a:ext cx="185166" cy="178308"/>
            </a:xfrm>
            <a:prstGeom prst="ellipse">
              <a:avLst/>
            </a:prstGeom>
            <a:solidFill>
              <a:srgbClr val="F992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7DD3EB0B-8C6F-0049-BDC4-F802B56035D5}"/>
                </a:ext>
              </a:extLst>
            </p:cNvPr>
            <p:cNvSpPr/>
            <p:nvPr/>
          </p:nvSpPr>
          <p:spPr>
            <a:xfrm>
              <a:off x="6545368" y="4450763"/>
              <a:ext cx="185166" cy="178308"/>
            </a:xfrm>
            <a:prstGeom prst="ellipse">
              <a:avLst/>
            </a:prstGeom>
            <a:solidFill>
              <a:srgbClr val="D8F6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2707663-0C4B-F445-8A14-29F7FDDEA9F2}"/>
                </a:ext>
              </a:extLst>
            </p:cNvPr>
            <p:cNvSpPr/>
            <p:nvPr/>
          </p:nvSpPr>
          <p:spPr>
            <a:xfrm>
              <a:off x="6120172" y="3904409"/>
              <a:ext cx="185166" cy="178308"/>
            </a:xfrm>
            <a:prstGeom prst="ellipse">
              <a:avLst/>
            </a:prstGeom>
            <a:solidFill>
              <a:srgbClr val="FDE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B842DB3-F609-8E4D-8F49-1F4D0C1699ED}"/>
                </a:ext>
              </a:extLst>
            </p:cNvPr>
            <p:cNvSpPr/>
            <p:nvPr/>
          </p:nvSpPr>
          <p:spPr>
            <a:xfrm>
              <a:off x="4113064" y="3976418"/>
              <a:ext cx="185166" cy="178308"/>
            </a:xfrm>
            <a:prstGeom prst="ellipse">
              <a:avLst/>
            </a:prstGeom>
            <a:solidFill>
              <a:srgbClr val="D8F6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42D0E7B-5F43-6640-8425-BAE04DD29923}"/>
                </a:ext>
              </a:extLst>
            </p:cNvPr>
            <p:cNvSpPr/>
            <p:nvPr/>
          </p:nvSpPr>
          <p:spPr>
            <a:xfrm>
              <a:off x="4716568" y="4067858"/>
              <a:ext cx="185166" cy="178308"/>
            </a:xfrm>
            <a:prstGeom prst="ellipse">
              <a:avLst/>
            </a:prstGeom>
            <a:solidFill>
              <a:srgbClr val="D8F6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07153AD6-0B71-1443-9492-AA2CC07B86B1}"/>
                </a:ext>
              </a:extLst>
            </p:cNvPr>
            <p:cNvCxnSpPr>
              <a:cxnSpLocks/>
              <a:stCxn id="385" idx="2"/>
              <a:endCxn id="388" idx="6"/>
            </p:cNvCxnSpPr>
            <p:nvPr/>
          </p:nvCxnSpPr>
          <p:spPr>
            <a:xfrm flipH="1">
              <a:off x="5489236" y="5737781"/>
              <a:ext cx="882396" cy="891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3FFC6BCF-46F4-DF4D-83D1-2E83F3F26197}"/>
                </a:ext>
              </a:extLst>
            </p:cNvPr>
            <p:cNvCxnSpPr>
              <a:cxnSpLocks/>
              <a:stCxn id="388" idx="7"/>
              <a:endCxn id="387" idx="3"/>
            </p:cNvCxnSpPr>
            <p:nvPr/>
          </p:nvCxnSpPr>
          <p:spPr>
            <a:xfrm flipV="1">
              <a:off x="5462119" y="5357338"/>
              <a:ext cx="556011" cy="40655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FD927191-678F-C344-A10A-CD3329C47041}"/>
                </a:ext>
              </a:extLst>
            </p:cNvPr>
            <p:cNvCxnSpPr>
              <a:cxnSpLocks/>
              <a:stCxn id="388" idx="0"/>
              <a:endCxn id="386" idx="4"/>
            </p:cNvCxnSpPr>
            <p:nvPr/>
          </p:nvCxnSpPr>
          <p:spPr>
            <a:xfrm flipV="1">
              <a:off x="5396653" y="5314871"/>
              <a:ext cx="0" cy="42291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57F9CC26-DD0A-DB45-B99E-BA5C060D8529}"/>
                </a:ext>
              </a:extLst>
            </p:cNvPr>
            <p:cNvCxnSpPr/>
            <p:nvPr/>
          </p:nvCxnSpPr>
          <p:spPr>
            <a:xfrm flipV="1">
              <a:off x="5112521" y="4150559"/>
              <a:ext cx="247716" cy="492457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EE0B85E5-E354-614A-B381-5522961CD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9" y="4868539"/>
              <a:ext cx="106378" cy="27282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823CF615-CD56-8445-BB72-6DE4E1E8C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0595" y="4607759"/>
              <a:ext cx="1110365" cy="559718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D701704-9771-FD49-A24C-80F08FA69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542" y="4805498"/>
              <a:ext cx="1346848" cy="194134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3379872F-88D4-E545-9A01-38A85D502B3E}"/>
                </a:ext>
              </a:extLst>
            </p:cNvPr>
            <p:cNvCxnSpPr>
              <a:cxnSpLocks/>
              <a:endCxn id="392" idx="3"/>
            </p:cNvCxnSpPr>
            <p:nvPr/>
          </p:nvCxnSpPr>
          <p:spPr>
            <a:xfrm flipV="1">
              <a:off x="4756477" y="6456904"/>
              <a:ext cx="410118" cy="2183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F8EF32B7-F506-9149-8872-4EEDEEBC1A52}"/>
                </a:ext>
              </a:extLst>
            </p:cNvPr>
            <p:cNvCxnSpPr>
              <a:cxnSpLocks/>
              <a:stCxn id="394" idx="7"/>
            </p:cNvCxnSpPr>
            <p:nvPr/>
          </p:nvCxnSpPr>
          <p:spPr>
            <a:xfrm flipV="1">
              <a:off x="4993997" y="5300410"/>
              <a:ext cx="363228" cy="5594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590C3DC6-A894-5C43-8DC5-FD0A96A3F9B0}"/>
                </a:ext>
              </a:extLst>
            </p:cNvPr>
            <p:cNvCxnSpPr>
              <a:cxnSpLocks/>
              <a:stCxn id="395" idx="0"/>
              <a:endCxn id="387" idx="4"/>
            </p:cNvCxnSpPr>
            <p:nvPr/>
          </p:nvCxnSpPr>
          <p:spPr>
            <a:xfrm flipV="1">
              <a:off x="6011587" y="5383451"/>
              <a:ext cx="72009" cy="7040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E5F4E6CC-2E9F-A546-A474-D582E474384F}"/>
                </a:ext>
              </a:extLst>
            </p:cNvPr>
            <p:cNvCxnSpPr>
              <a:cxnSpLocks/>
            </p:cNvCxnSpPr>
            <p:nvPr/>
          </p:nvCxnSpPr>
          <p:spPr>
            <a:xfrm>
              <a:off x="4706914" y="5214516"/>
              <a:ext cx="605632" cy="1600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D3592DBC-D364-EF4E-BA82-29F8FCEB13A7}"/>
                </a:ext>
              </a:extLst>
            </p:cNvPr>
            <p:cNvCxnSpPr>
              <a:cxnSpLocks/>
              <a:stCxn id="382" idx="6"/>
              <a:endCxn id="390" idx="2"/>
            </p:cNvCxnSpPr>
            <p:nvPr/>
          </p:nvCxnSpPr>
          <p:spPr>
            <a:xfrm>
              <a:off x="4593124" y="4635929"/>
              <a:ext cx="418338" cy="9144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FFFDF7D8-3309-7741-A52C-BA58098582E7}"/>
                </a:ext>
              </a:extLst>
            </p:cNvPr>
            <p:cNvCxnSpPr>
              <a:cxnSpLocks/>
              <a:stCxn id="397" idx="5"/>
              <a:endCxn id="396" idx="1"/>
            </p:cNvCxnSpPr>
            <p:nvPr/>
          </p:nvCxnSpPr>
          <p:spPr>
            <a:xfrm>
              <a:off x="4392362" y="6328888"/>
              <a:ext cx="197590" cy="31740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B63AD9C7-9C4B-6F48-89F0-05A4B0FD0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5129" y="5319671"/>
              <a:ext cx="0" cy="42291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E9ABE5F3-E18D-D545-8482-75181B048FE6}"/>
                </a:ext>
              </a:extLst>
            </p:cNvPr>
            <p:cNvCxnSpPr>
              <a:cxnSpLocks/>
              <a:stCxn id="386" idx="6"/>
              <a:endCxn id="384" idx="2"/>
            </p:cNvCxnSpPr>
            <p:nvPr/>
          </p:nvCxnSpPr>
          <p:spPr>
            <a:xfrm flipV="1">
              <a:off x="5489236" y="4944539"/>
              <a:ext cx="1169289" cy="28117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358F6B0D-C5E0-1445-BCB1-7DD8FF7F4751}"/>
                </a:ext>
              </a:extLst>
            </p:cNvPr>
            <p:cNvCxnSpPr>
              <a:cxnSpLocks/>
              <a:stCxn id="393" idx="7"/>
              <a:endCxn id="381" idx="3"/>
            </p:cNvCxnSpPr>
            <p:nvPr/>
          </p:nvCxnSpPr>
          <p:spPr>
            <a:xfrm flipV="1">
              <a:off x="4115665" y="5311618"/>
              <a:ext cx="424724" cy="29454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C4D35577-2055-3A4B-8A91-2E75515F2A5A}"/>
                </a:ext>
              </a:extLst>
            </p:cNvPr>
            <p:cNvCxnSpPr>
              <a:cxnSpLocks/>
              <a:stCxn id="397" idx="7"/>
              <a:endCxn id="394" idx="2"/>
            </p:cNvCxnSpPr>
            <p:nvPr/>
          </p:nvCxnSpPr>
          <p:spPr>
            <a:xfrm flipV="1">
              <a:off x="4392362" y="5922939"/>
              <a:ext cx="443586" cy="27986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67D1F84C-78DB-E149-A176-BB57BC19A9B2}"/>
                </a:ext>
              </a:extLst>
            </p:cNvPr>
            <p:cNvCxnSpPr>
              <a:cxnSpLocks/>
              <a:stCxn id="396" idx="0"/>
              <a:endCxn id="394" idx="3"/>
            </p:cNvCxnSpPr>
            <p:nvPr/>
          </p:nvCxnSpPr>
          <p:spPr>
            <a:xfrm flipV="1">
              <a:off x="4655418" y="5985980"/>
              <a:ext cx="207647" cy="63419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5B8501F9-98BD-2843-86F4-5DC20E400EF3}"/>
                </a:ext>
              </a:extLst>
            </p:cNvPr>
            <p:cNvCxnSpPr>
              <a:cxnSpLocks/>
              <a:stCxn id="392" idx="1"/>
              <a:endCxn id="394" idx="5"/>
            </p:cNvCxnSpPr>
            <p:nvPr/>
          </p:nvCxnSpPr>
          <p:spPr>
            <a:xfrm flipH="1" flipV="1">
              <a:off x="4993997" y="5985980"/>
              <a:ext cx="172598" cy="34484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6DCC54BF-2720-1947-81E1-1EED4940FA56}"/>
                </a:ext>
              </a:extLst>
            </p:cNvPr>
            <p:cNvCxnSpPr/>
            <p:nvPr/>
          </p:nvCxnSpPr>
          <p:spPr>
            <a:xfrm flipV="1">
              <a:off x="5497713" y="5742581"/>
              <a:ext cx="882396" cy="891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AD152E70-9A3F-9B47-8ACC-41D772E47046}"/>
                </a:ext>
              </a:extLst>
            </p:cNvPr>
            <p:cNvCxnSpPr>
              <a:cxnSpLocks/>
              <a:stCxn id="400" idx="6"/>
            </p:cNvCxnSpPr>
            <p:nvPr/>
          </p:nvCxnSpPr>
          <p:spPr>
            <a:xfrm>
              <a:off x="4298230" y="4065572"/>
              <a:ext cx="426814" cy="9624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815C253C-B8E5-404C-9D28-3997CA70BBE5}"/>
                </a:ext>
              </a:extLst>
            </p:cNvPr>
            <p:cNvCxnSpPr>
              <a:cxnSpLocks/>
              <a:stCxn id="399" idx="3"/>
              <a:endCxn id="383" idx="7"/>
            </p:cNvCxnSpPr>
            <p:nvPr/>
          </p:nvCxnSpPr>
          <p:spPr>
            <a:xfrm flipH="1">
              <a:off x="5946751" y="4056604"/>
              <a:ext cx="200538" cy="27546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3D7C0B18-F377-6B40-95BE-7698EA616679}"/>
                </a:ext>
              </a:extLst>
            </p:cNvPr>
            <p:cNvCxnSpPr>
              <a:cxnSpLocks/>
              <a:stCxn id="383" idx="6"/>
              <a:endCxn id="398" idx="2"/>
            </p:cNvCxnSpPr>
            <p:nvPr/>
          </p:nvCxnSpPr>
          <p:spPr>
            <a:xfrm>
              <a:off x="5973868" y="4395109"/>
              <a:ext cx="571500" cy="14480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28E9F2A2-D572-DB48-9601-FEF7E44D0071}"/>
              </a:ext>
            </a:extLst>
          </p:cNvPr>
          <p:cNvCxnSpPr>
            <a:cxnSpLocks/>
          </p:cNvCxnSpPr>
          <p:nvPr/>
        </p:nvCxnSpPr>
        <p:spPr>
          <a:xfrm>
            <a:off x="245532" y="4591909"/>
            <a:ext cx="3835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221661EA-D4A0-9247-8AA1-2D8C8ABEA36B}"/>
              </a:ext>
            </a:extLst>
          </p:cNvPr>
          <p:cNvCxnSpPr>
            <a:cxnSpLocks/>
          </p:cNvCxnSpPr>
          <p:nvPr/>
        </p:nvCxnSpPr>
        <p:spPr>
          <a:xfrm>
            <a:off x="245531" y="4739200"/>
            <a:ext cx="38356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BA64B927-DDFB-A54D-B089-9080027C8609}"/>
              </a:ext>
            </a:extLst>
          </p:cNvPr>
          <p:cNvCxnSpPr>
            <a:cxnSpLocks/>
          </p:cNvCxnSpPr>
          <p:nvPr/>
        </p:nvCxnSpPr>
        <p:spPr>
          <a:xfrm>
            <a:off x="245530" y="4881961"/>
            <a:ext cx="38356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6" name="TextBox 595">
            <a:extLst>
              <a:ext uri="{FF2B5EF4-FFF2-40B4-BE49-F238E27FC236}">
                <a16:creationId xmlns:a16="http://schemas.microsoft.com/office/drawing/2014/main" id="{3B092590-0132-BF41-9A37-5D267132E77F}"/>
              </a:ext>
            </a:extLst>
          </p:cNvPr>
          <p:cNvSpPr txBox="1"/>
          <p:nvPr/>
        </p:nvSpPr>
        <p:spPr>
          <a:xfrm>
            <a:off x="555846" y="68136"/>
            <a:ext cx="642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Detection of drug-drug interactions in clinical setting</a:t>
            </a:r>
          </a:p>
        </p:txBody>
      </p:sp>
      <p:sp>
        <p:nvSpPr>
          <p:cNvPr id="597" name="Right Arrow 596">
            <a:extLst>
              <a:ext uri="{FF2B5EF4-FFF2-40B4-BE49-F238E27FC236}">
                <a16:creationId xmlns:a16="http://schemas.microsoft.com/office/drawing/2014/main" id="{8B11EE1D-D66A-6949-9199-1FD6311A6EA5}"/>
              </a:ext>
            </a:extLst>
          </p:cNvPr>
          <p:cNvSpPr/>
          <p:nvPr/>
        </p:nvSpPr>
        <p:spPr>
          <a:xfrm rot="2110205">
            <a:off x="4117635" y="3606956"/>
            <a:ext cx="684566" cy="144949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8" name="Right Arrow 597">
            <a:extLst>
              <a:ext uri="{FF2B5EF4-FFF2-40B4-BE49-F238E27FC236}">
                <a16:creationId xmlns:a16="http://schemas.microsoft.com/office/drawing/2014/main" id="{0A5700A1-35C9-AA48-AF1D-255241F368E8}"/>
              </a:ext>
            </a:extLst>
          </p:cNvPr>
          <p:cNvSpPr/>
          <p:nvPr/>
        </p:nvSpPr>
        <p:spPr>
          <a:xfrm rot="7700883">
            <a:off x="5498523" y="3615731"/>
            <a:ext cx="684566" cy="144949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153A466E-844D-844F-8050-B79901E3A2E3}"/>
              </a:ext>
            </a:extLst>
          </p:cNvPr>
          <p:cNvSpPr txBox="1"/>
          <p:nvPr/>
        </p:nvSpPr>
        <p:spPr>
          <a:xfrm>
            <a:off x="629095" y="4489025"/>
            <a:ext cx="2173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Avoid combination</a:t>
            </a:r>
          </a:p>
          <a:p>
            <a:r>
              <a:rPr lang="en-GB" sz="1000" dirty="0"/>
              <a:t>Combination needs monitoring</a:t>
            </a:r>
          </a:p>
          <a:p>
            <a:r>
              <a:rPr lang="en-GB" sz="1000" dirty="0"/>
              <a:t>Combination is ok</a:t>
            </a:r>
          </a:p>
          <a:p>
            <a:endParaRPr lang="en-GB" sz="1000" dirty="0"/>
          </a:p>
        </p:txBody>
      </p:sp>
      <p:sp>
        <p:nvSpPr>
          <p:cNvPr id="673" name="TextBox 672">
            <a:extLst>
              <a:ext uri="{FF2B5EF4-FFF2-40B4-BE49-F238E27FC236}">
                <a16:creationId xmlns:a16="http://schemas.microsoft.com/office/drawing/2014/main" id="{CF661CA3-1D71-8F4E-92B7-281931B7C302}"/>
              </a:ext>
            </a:extLst>
          </p:cNvPr>
          <p:cNvSpPr txBox="1"/>
          <p:nvPr/>
        </p:nvSpPr>
        <p:spPr>
          <a:xfrm>
            <a:off x="135690" y="427035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Legend nodes:</a:t>
            </a:r>
          </a:p>
        </p:txBody>
      </p:sp>
      <p:sp>
        <p:nvSpPr>
          <p:cNvPr id="674" name="TextBox 673">
            <a:extLst>
              <a:ext uri="{FF2B5EF4-FFF2-40B4-BE49-F238E27FC236}">
                <a16:creationId xmlns:a16="http://schemas.microsoft.com/office/drawing/2014/main" id="{D544BA84-C913-5A48-A483-7C8F3C117066}"/>
              </a:ext>
            </a:extLst>
          </p:cNvPr>
          <p:cNvSpPr txBox="1"/>
          <p:nvPr/>
        </p:nvSpPr>
        <p:spPr>
          <a:xfrm>
            <a:off x="128662" y="419677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Legend edges:</a:t>
            </a:r>
          </a:p>
        </p:txBody>
      </p:sp>
    </p:spTree>
    <p:extLst>
      <p:ext uri="{BB962C8B-B14F-4D97-AF65-F5344CB8AC3E}">
        <p14:creationId xmlns:p14="http://schemas.microsoft.com/office/powerpoint/2010/main" val="11337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" grpId="0" animBg="1"/>
      <p:bldP spid="5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30483" y="4527787"/>
            <a:ext cx="323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/>
              <a:t>4.288 unique drugs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2.558.568</a:t>
            </a:r>
            <a:r>
              <a:rPr lang="en-GB" dirty="0" smtClean="0"/>
              <a:t> unique DDIs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0839" y="4527787"/>
            <a:ext cx="3232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/>
              <a:t>1058 unique drugs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124.786</a:t>
            </a:r>
            <a:r>
              <a:rPr lang="en-GB" dirty="0" smtClean="0"/>
              <a:t> unique Drug combinations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7700" y="158343"/>
            <a:ext cx="6858000" cy="1006476"/>
          </a:xfrm>
        </p:spPr>
        <p:txBody>
          <a:bodyPr/>
          <a:lstStyle/>
          <a:p>
            <a:r>
              <a:rPr lang="en-GB" sz="2400" dirty="0"/>
              <a:t>Part III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1665174" y="2845926"/>
            <a:ext cx="1163347" cy="10201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84758" y="2660895"/>
            <a:ext cx="859269" cy="758824"/>
          </a:xfrm>
          <a:prstGeom prst="ellipse">
            <a:avLst/>
          </a:prstGeom>
          <a:solidFill>
            <a:srgbClr val="FB9A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22985" y="3543896"/>
            <a:ext cx="566687" cy="496012"/>
          </a:xfrm>
          <a:prstGeom prst="ellipse">
            <a:avLst/>
          </a:prstGeom>
          <a:solidFill>
            <a:srgbClr val="E31A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55291" y="4081448"/>
            <a:ext cx="566687" cy="496012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57153" y="4247812"/>
            <a:ext cx="409667" cy="345153"/>
          </a:xfrm>
          <a:prstGeom prst="ellipse">
            <a:avLst/>
          </a:prstGeom>
          <a:solidFill>
            <a:srgbClr val="33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686861" y="4039908"/>
            <a:ext cx="409667" cy="345153"/>
          </a:xfrm>
          <a:prstGeom prst="ellipse">
            <a:avLst/>
          </a:prstGeom>
          <a:solidFill>
            <a:srgbClr val="CAB2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096528" y="3660294"/>
            <a:ext cx="409667" cy="345153"/>
          </a:xfrm>
          <a:prstGeom prst="ellipse">
            <a:avLst/>
          </a:prstGeom>
          <a:solidFill>
            <a:srgbClr val="1F78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62845" y="3160569"/>
            <a:ext cx="338583" cy="230609"/>
          </a:xfrm>
          <a:prstGeom prst="ellipse">
            <a:avLst/>
          </a:prstGeom>
          <a:solidFill>
            <a:srgbClr val="A6CE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962778" y="2766294"/>
            <a:ext cx="338583" cy="230609"/>
          </a:xfrm>
          <a:prstGeom prst="ellipse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33146" y="2545591"/>
            <a:ext cx="338583" cy="230609"/>
          </a:xfrm>
          <a:prstGeom prst="ellipse">
            <a:avLst/>
          </a:prstGeom>
          <a:solidFill>
            <a:srgbClr val="6A3D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164506" y="2374912"/>
            <a:ext cx="338583" cy="230609"/>
          </a:xfrm>
          <a:prstGeom prst="ellipse">
            <a:avLst/>
          </a:prstGeom>
          <a:solidFill>
            <a:srgbClr val="FDBF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65174" y="2515214"/>
            <a:ext cx="385835" cy="230609"/>
          </a:xfrm>
          <a:prstGeom prst="ellipse">
            <a:avLst/>
          </a:prstGeom>
          <a:solidFill>
            <a:srgbClr val="33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Novo Nordisk Foundation Center for Protein Research - TeS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84" y="2745823"/>
            <a:ext cx="2847967" cy="201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7023" y="1780497"/>
            <a:ext cx="26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DDI COMPENDIA</a:t>
            </a:r>
            <a:endParaRPr lang="en-GB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330839" y="1780497"/>
            <a:ext cx="281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DDI CLINICAL DATA</a:t>
            </a:r>
            <a:endParaRPr lang="en-GB" b="1" dirty="0"/>
          </a:p>
        </p:txBody>
      </p:sp>
      <p:sp>
        <p:nvSpPr>
          <p:cNvPr id="6" name="Right Arrow 5"/>
          <p:cNvSpPr/>
          <p:nvPr/>
        </p:nvSpPr>
        <p:spPr>
          <a:xfrm>
            <a:off x="3931136" y="3171713"/>
            <a:ext cx="901295" cy="496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9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FA4B35-3DA5-2F4A-BBEA-43AC4C5327AF}"/>
              </a:ext>
            </a:extLst>
          </p:cNvPr>
          <p:cNvSpPr/>
          <p:nvPr/>
        </p:nvSpPr>
        <p:spPr>
          <a:xfrm>
            <a:off x="398582" y="703233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venir Roman" panose="02000503020000020003" pitchFamily="2" charset="0"/>
              </a:rPr>
              <a:t>clinical</a:t>
            </a:r>
            <a:r>
              <a:rPr lang="en-US" dirty="0" smtClean="0">
                <a:latin typeface="Avenir Roman" panose="02000503020000020003" pitchFamily="2" charset="0"/>
              </a:rPr>
              <a:t> data</a:t>
            </a:r>
            <a:endParaRPr lang="en-US" dirty="0">
              <a:latin typeface="Avenir Roman" panose="02000503020000020003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817" t="17600" r="73578" b="59945"/>
          <a:stretch/>
        </p:blipFill>
        <p:spPr>
          <a:xfrm>
            <a:off x="398582" y="1737884"/>
            <a:ext cx="2578364" cy="16610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855" y="1340813"/>
            <a:ext cx="1995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 smtClean="0"/>
              <a:t>Single drug information</a:t>
            </a:r>
            <a:endParaRPr lang="en-GB" sz="1200" u="sn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200" t="17945" r="43669" b="60056"/>
          <a:stretch/>
        </p:blipFill>
        <p:spPr>
          <a:xfrm>
            <a:off x="398582" y="4538835"/>
            <a:ext cx="5825613" cy="13568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854" y="4140161"/>
            <a:ext cx="2709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 smtClean="0"/>
              <a:t>Drug combination information</a:t>
            </a:r>
            <a:endParaRPr lang="en-GB" sz="12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67226" y="1553218"/>
            <a:ext cx="54767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Elements to be used in posterior analyses: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n</a:t>
            </a:r>
            <a:r>
              <a:rPr lang="en-GB" sz="1400" b="1" dirty="0" smtClean="0"/>
              <a:t>_pid </a:t>
            </a:r>
            <a:r>
              <a:rPr lang="en-GB" sz="1400" dirty="0" smtClean="0"/>
              <a:t>as the number of patient being administrated the drug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n</a:t>
            </a:r>
            <a:r>
              <a:rPr lang="en-GB" sz="1400" b="1" dirty="0" smtClean="0"/>
              <a:t>_patients </a:t>
            </a:r>
            <a:r>
              <a:rPr lang="en-GB" sz="1400" dirty="0" smtClean="0"/>
              <a:t>as the number of patients being administrated the drug combination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400" b="1" dirty="0" smtClean="0"/>
              <a:t>n_women </a:t>
            </a:r>
            <a:r>
              <a:rPr lang="en-GB" sz="1400" dirty="0" smtClean="0"/>
              <a:t>and </a:t>
            </a:r>
            <a:r>
              <a:rPr lang="en-GB" sz="1400" b="1" dirty="0" smtClean="0"/>
              <a:t>n_men </a:t>
            </a:r>
            <a:r>
              <a:rPr lang="en-GB" sz="1400" dirty="0" smtClean="0"/>
              <a:t>could be used to isolate by gender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319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C64804-29A4-9942-906F-7ABB87EDA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06566"/>
              </p:ext>
            </p:extLst>
          </p:nvPr>
        </p:nvGraphicFramePr>
        <p:xfrm>
          <a:off x="142875" y="702543"/>
          <a:ext cx="8763001" cy="50780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14425">
                  <a:extLst>
                    <a:ext uri="{9D8B030D-6E8A-4147-A177-3AD203B41FA5}">
                      <a16:colId xmlns:a16="http://schemas.microsoft.com/office/drawing/2014/main" val="338133427"/>
                    </a:ext>
                  </a:extLst>
                </a:gridCol>
                <a:gridCol w="956847">
                  <a:extLst>
                    <a:ext uri="{9D8B030D-6E8A-4147-A177-3AD203B41FA5}">
                      <a16:colId xmlns:a16="http://schemas.microsoft.com/office/drawing/2014/main" val="2968575067"/>
                    </a:ext>
                  </a:extLst>
                </a:gridCol>
                <a:gridCol w="952565">
                  <a:extLst>
                    <a:ext uri="{9D8B030D-6E8A-4147-A177-3AD203B41FA5}">
                      <a16:colId xmlns:a16="http://schemas.microsoft.com/office/drawing/2014/main" val="243965586"/>
                    </a:ext>
                  </a:extLst>
                </a:gridCol>
                <a:gridCol w="954876">
                  <a:extLst>
                    <a:ext uri="{9D8B030D-6E8A-4147-A177-3AD203B41FA5}">
                      <a16:colId xmlns:a16="http://schemas.microsoft.com/office/drawing/2014/main" val="122850417"/>
                    </a:ext>
                  </a:extLst>
                </a:gridCol>
                <a:gridCol w="1248272">
                  <a:extLst>
                    <a:ext uri="{9D8B030D-6E8A-4147-A177-3AD203B41FA5}">
                      <a16:colId xmlns:a16="http://schemas.microsoft.com/office/drawing/2014/main" val="4194614485"/>
                    </a:ext>
                  </a:extLst>
                </a:gridCol>
                <a:gridCol w="685312">
                  <a:extLst>
                    <a:ext uri="{9D8B030D-6E8A-4147-A177-3AD203B41FA5}">
                      <a16:colId xmlns:a16="http://schemas.microsoft.com/office/drawing/2014/main" val="282313145"/>
                    </a:ext>
                  </a:extLst>
                </a:gridCol>
                <a:gridCol w="924091">
                  <a:extLst>
                    <a:ext uri="{9D8B030D-6E8A-4147-A177-3AD203B41FA5}">
                      <a16:colId xmlns:a16="http://schemas.microsoft.com/office/drawing/2014/main" val="3027938745"/>
                    </a:ext>
                  </a:extLst>
                </a:gridCol>
                <a:gridCol w="855701">
                  <a:extLst>
                    <a:ext uri="{9D8B030D-6E8A-4147-A177-3AD203B41FA5}">
                      <a16:colId xmlns:a16="http://schemas.microsoft.com/office/drawing/2014/main" val="3168563373"/>
                    </a:ext>
                  </a:extLst>
                </a:gridCol>
                <a:gridCol w="1070912">
                  <a:extLst>
                    <a:ext uri="{9D8B030D-6E8A-4147-A177-3AD203B41FA5}">
                      <a16:colId xmlns:a16="http://schemas.microsoft.com/office/drawing/2014/main" val="960605364"/>
                    </a:ext>
                  </a:extLst>
                </a:gridCol>
              </a:tblGrid>
              <a:tr h="359065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 smtClean="0"/>
                        <a:t>Extended Description</a:t>
                      </a:r>
                      <a:endParaRPr lang="en-GB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 smtClean="0"/>
                        <a:t>Clinical</a:t>
                      </a:r>
                      <a:r>
                        <a:rPr lang="en-GB" sz="1000" b="0" baseline="0" dirty="0" smtClean="0"/>
                        <a:t> significance</a:t>
                      </a:r>
                      <a:endParaRPr lang="en-GB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Mechanism</a:t>
                      </a:r>
                    </a:p>
                    <a:p>
                      <a:r>
                        <a:rPr lang="en-GB" sz="1000" b="0" dirty="0"/>
                        <a:t>of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Therapeutical </a:t>
                      </a:r>
                    </a:p>
                    <a:p>
                      <a:r>
                        <a:rPr lang="en-GB" sz="1000" b="0" dirty="0"/>
                        <a:t>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Side </a:t>
                      </a:r>
                    </a:p>
                    <a:p>
                      <a:r>
                        <a:rPr lang="en-GB" sz="1000" b="0" dirty="0"/>
                        <a:t>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Evidence </a:t>
                      </a:r>
                    </a:p>
                    <a:p>
                      <a:r>
                        <a:rPr lang="en-GB" sz="1000" b="0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Type of DDI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 smtClean="0"/>
                        <a:t>Management</a:t>
                      </a:r>
                      <a:endParaRPr lang="en-GB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90477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800" dirty="0" err="1"/>
                        <a:t>DrugBank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 smtClean="0"/>
                        <a:t>X</a:t>
                      </a:r>
                      <a:endParaRPr lang="en-GB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873728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KEGG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492638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800" dirty="0"/>
                        <a:t>NDF-RT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29125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800" dirty="0"/>
                        <a:t>TWOSIDES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480326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Crediblemeds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682147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ONC High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14322"/>
                  </a:ext>
                </a:extLst>
              </a:tr>
              <a:tr h="280437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ONC</a:t>
                      </a:r>
                      <a:r>
                        <a:rPr lang="en-GB" sz="1000" baseline="0" dirty="0" smtClean="0"/>
                        <a:t> NI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025061"/>
                  </a:ext>
                </a:extLst>
              </a:tr>
              <a:tr h="362791">
                <a:tc>
                  <a:txBody>
                    <a:bodyPr/>
                    <a:lstStyle/>
                    <a:p>
                      <a:r>
                        <a:rPr lang="en-GB" sz="1000" dirty="0" err="1" smtClean="0"/>
                        <a:t>Danish_DDI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375275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HIV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901856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HEP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036494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CANCER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138543"/>
                  </a:ext>
                </a:extLst>
              </a:tr>
              <a:tr h="359065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DDI corpus</a:t>
                      </a:r>
                      <a:r>
                        <a:rPr lang="en-GB" sz="1000" baseline="0" dirty="0" smtClean="0"/>
                        <a:t> 2011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041635"/>
                  </a:ext>
                </a:extLst>
              </a:tr>
              <a:tr h="359065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DDI corpus 2013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7061066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NLM corpus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783892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PK corpus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160532"/>
                  </a:ext>
                </a:extLst>
              </a:tr>
              <a:tr h="359065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PHAEDRA</a:t>
                      </a:r>
                      <a:r>
                        <a:rPr lang="en-GB" sz="1000" baseline="0" dirty="0" smtClean="0"/>
                        <a:t> corpus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8226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0FA4B35-3DA5-2F4A-BBEA-43AC4C5327AF}"/>
              </a:ext>
            </a:extLst>
          </p:cNvPr>
          <p:cNvSpPr/>
          <p:nvPr/>
        </p:nvSpPr>
        <p:spPr>
          <a:xfrm>
            <a:off x="3252618" y="333901"/>
            <a:ext cx="206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venir Roman" panose="02000503020000020003" pitchFamily="2" charset="0"/>
              </a:rPr>
              <a:t>compendia car-wash data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81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Criteria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56648" y="1713297"/>
            <a:ext cx="6458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DDI Features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/>
              <a:t>Available in several databases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/>
              <a:t>Feasible to be used in clustering approaches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/>
              <a:t>Feasible to be simply factorised.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Selected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/>
              <a:t>Clinical significance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/>
              <a:t>Mechanism of action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/>
              <a:t>Evidence level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smtClean="0"/>
              <a:t>Management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trike="sngStrike" dirty="0" smtClean="0"/>
              <a:t>Side effect</a:t>
            </a:r>
            <a:r>
              <a:rPr lang="en-GB" dirty="0" smtClean="0"/>
              <a:t> (Tricky information to work with)</a:t>
            </a:r>
            <a:r>
              <a:rPr lang="en-GB" strike="sngStrike" dirty="0" smtClean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740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C64804-29A4-9942-906F-7ABB87EDA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30377"/>
              </p:ext>
            </p:extLst>
          </p:nvPr>
        </p:nvGraphicFramePr>
        <p:xfrm>
          <a:off x="1524000" y="1523809"/>
          <a:ext cx="6273799" cy="443672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93634">
                  <a:extLst>
                    <a:ext uri="{9D8B030D-6E8A-4147-A177-3AD203B41FA5}">
                      <a16:colId xmlns:a16="http://schemas.microsoft.com/office/drawing/2014/main" val="338133427"/>
                    </a:ext>
                  </a:extLst>
                </a:gridCol>
                <a:gridCol w="1191221">
                  <a:extLst>
                    <a:ext uri="{9D8B030D-6E8A-4147-A177-3AD203B41FA5}">
                      <a16:colId xmlns:a16="http://schemas.microsoft.com/office/drawing/2014/main" val="243965586"/>
                    </a:ext>
                  </a:extLst>
                </a:gridCol>
                <a:gridCol w="1194111">
                  <a:extLst>
                    <a:ext uri="{9D8B030D-6E8A-4147-A177-3AD203B41FA5}">
                      <a16:colId xmlns:a16="http://schemas.microsoft.com/office/drawing/2014/main" val="122850417"/>
                    </a:ext>
                  </a:extLst>
                </a:gridCol>
                <a:gridCol w="1155614">
                  <a:extLst>
                    <a:ext uri="{9D8B030D-6E8A-4147-A177-3AD203B41FA5}">
                      <a16:colId xmlns:a16="http://schemas.microsoft.com/office/drawing/2014/main" val="3027938745"/>
                    </a:ext>
                  </a:extLst>
                </a:gridCol>
                <a:gridCol w="1339219">
                  <a:extLst>
                    <a:ext uri="{9D8B030D-6E8A-4147-A177-3AD203B41FA5}">
                      <a16:colId xmlns:a16="http://schemas.microsoft.com/office/drawing/2014/main" val="960605364"/>
                    </a:ext>
                  </a:extLst>
                </a:gridCol>
              </a:tblGrid>
              <a:tr h="564893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 smtClean="0"/>
                        <a:t>Clinical</a:t>
                      </a:r>
                      <a:r>
                        <a:rPr lang="en-GB" sz="1000" b="0" baseline="0" dirty="0" smtClean="0"/>
                        <a:t> significance</a:t>
                      </a:r>
                      <a:endParaRPr lang="en-GB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Mechanism</a:t>
                      </a:r>
                    </a:p>
                    <a:p>
                      <a:r>
                        <a:rPr lang="en-GB" sz="1000" b="0" dirty="0"/>
                        <a:t>of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Evidence </a:t>
                      </a:r>
                    </a:p>
                    <a:p>
                      <a:r>
                        <a:rPr lang="en-GB" sz="1000" b="0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dirty="0" smtClean="0"/>
                        <a:t>Management</a:t>
                      </a:r>
                      <a:endParaRPr lang="en-GB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90477"/>
                  </a:ext>
                </a:extLst>
              </a:tr>
              <a:tr h="369353"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KEGG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492638"/>
                  </a:ext>
                </a:extLst>
              </a:tr>
              <a:tr h="369353">
                <a:tc>
                  <a:txBody>
                    <a:bodyPr/>
                    <a:lstStyle/>
                    <a:p>
                      <a:r>
                        <a:rPr lang="en-GB" sz="800" dirty="0"/>
                        <a:t>NDF-RT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29125"/>
                  </a:ext>
                </a:extLst>
              </a:tr>
              <a:tr h="369353">
                <a:tc>
                  <a:txBody>
                    <a:bodyPr/>
                    <a:lstStyle/>
                    <a:p>
                      <a:r>
                        <a:rPr lang="en-GB" sz="800" dirty="0"/>
                        <a:t>TWOSIDES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480326"/>
                  </a:ext>
                </a:extLst>
              </a:tr>
              <a:tr h="369353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Crediblemeds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682147"/>
                  </a:ext>
                </a:extLst>
              </a:tr>
              <a:tr h="369353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ONC High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14322"/>
                  </a:ext>
                </a:extLst>
              </a:tr>
              <a:tr h="399800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ONC</a:t>
                      </a:r>
                      <a:r>
                        <a:rPr lang="en-GB" sz="1000" baseline="0" dirty="0" smtClean="0"/>
                        <a:t> NI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025061"/>
                  </a:ext>
                </a:extLst>
              </a:tr>
              <a:tr h="517207">
                <a:tc>
                  <a:txBody>
                    <a:bodyPr/>
                    <a:lstStyle/>
                    <a:p>
                      <a:r>
                        <a:rPr lang="en-GB" sz="1000" dirty="0" err="1" smtClean="0"/>
                        <a:t>Danish_DDI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375275"/>
                  </a:ext>
                </a:extLst>
              </a:tr>
              <a:tr h="369353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HIV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901856"/>
                  </a:ext>
                </a:extLst>
              </a:tr>
              <a:tr h="369353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HEP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036494"/>
                  </a:ext>
                </a:extLst>
              </a:tr>
              <a:tr h="369353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CANCER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X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1385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0FA4B35-3DA5-2F4A-BBEA-43AC4C5327AF}"/>
              </a:ext>
            </a:extLst>
          </p:cNvPr>
          <p:cNvSpPr/>
          <p:nvPr/>
        </p:nvSpPr>
        <p:spPr>
          <a:xfrm>
            <a:off x="3274132" y="684058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venir Roman" panose="02000503020000020003" pitchFamily="2" charset="0"/>
              </a:rPr>
              <a:t>DDI features of clinical car-wash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TaxCatchAll xmlns="a9c21cd9-c4d6-46ab-aa0b-2425b1d0c963"/>
    <KUTargetGroupCode xmlns="a9c21cd9-c4d6-46ab-aa0b-2425b1d0c963">,xod,</KUTargetGroupCode>
    <db9304c26443406da46e1fe21c8b7cba xmlns="a9c21cd9-c4d6-46ab-aa0b-2425b1d0c963">
      <Terms xmlns="http://schemas.microsoft.com/office/infopath/2007/PartnerControls"/>
    </db9304c26443406da46e1fe21c8b7cba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778bc8ad-b7b6-484e-8ca1-265a34063f74" ContentTypeId="0x010100321F1813AE4A7046B6126D52239F2067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KU Medarbejderguide dokument" ma:contentTypeID="0x010100321F1813AE4A7046B6126D52239F206701007BC16D9EEC1A3647B87D5902B9A48CF9" ma:contentTypeVersion="232" ma:contentTypeDescription="Opret et nyt dokument." ma:contentTypeScope="" ma:versionID="c8b0ea3948804b88a5cd5081cedfd0e2">
  <xsd:schema xmlns:xsd="http://www.w3.org/2001/XMLSchema" xmlns:xs="http://www.w3.org/2001/XMLSchema" xmlns:p="http://schemas.microsoft.com/office/2006/metadata/properties" xmlns:ns2="a9c21cd9-c4d6-46ab-aa0b-2425b1d0c963" targetNamespace="http://schemas.microsoft.com/office/2006/metadata/properties" ma:root="true" ma:fieldsID="7eb1095b3a3934a87b0ca89ca3b33487" ns2:_="">
    <xsd:import namespace="a9c21cd9-c4d6-46ab-aa0b-2425b1d0c96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KUTargetGroupCode" minOccurs="0"/>
                <xsd:element ref="ns2:db9304c26443406da46e1fe21c8b7cb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c21cd9-c4d6-46ab-aa0b-2425b1d0c9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ksonomiopsamlingskolonne" ma:description="" ma:hidden="true" ma:list="{3dfb8054-3335-4f4f-a2a5-147c4f785a7a}" ma:internalName="TaxCatchAll" ma:showField="CatchAllData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ksonomiopsamlingskolonne1" ma:description="" ma:hidden="true" ma:list="{3dfb8054-3335-4f4f-a2a5-147c4f785a7a}" ma:internalName="TaxCatchAllLabel" ma:readOnly="true" ma:showField="CatchAllDataLabel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UTargetGroupCode" ma:index="10" nillable="true" ma:displayName="Målgruppe" ma:internalName="KUTargetGroupCode">
      <xsd:simpleType>
        <xsd:restriction base="dms:Text">
          <xsd:maxLength value="255"/>
        </xsd:restriction>
      </xsd:simpleType>
    </xsd:element>
    <xsd:element name="db9304c26443406da46e1fe21c8b7cba" ma:index="11" nillable="true" ma:taxonomy="true" ma:internalName="db9304c26443406da46e1fe21c8b7cba" ma:taxonomyFieldName="KUEmployeeGuideSubjectMulti" ma:displayName="Medarbejderguide emne" ma:default="" ma:fieldId="{db9304c2-6443-406d-a46e-1fe21c8b7cba}" ma:sspId="778bc8ad-b7b6-484e-8ca1-265a34063f74" ma:termSetId="efb7a711-8eaa-4df8-8e6e-0e23c86e36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731635-E554-4A32-9E0F-3480347B9BF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9c21cd9-c4d6-46ab-aa0b-2425b1d0c963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E4E67B3-801B-453C-9FC3-1AFE1B0BCC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E2E6C5-83D9-4807-A181-15F229D34EA5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5CDDAAA6-8961-438D-98AD-6C69DC319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c21cd9-c4d6-46ab-aa0b-2425b1d0c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34388</TotalTime>
  <Words>603</Words>
  <Application>Microsoft Office PowerPoint</Application>
  <PresentationFormat>On-screen Show (4:3)</PresentationFormat>
  <Paragraphs>287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Avenir Roman</vt:lpstr>
      <vt:lpstr>Calibri</vt:lpstr>
      <vt:lpstr>Courier New</vt:lpstr>
      <vt:lpstr>Garamond</vt:lpstr>
      <vt:lpstr>Verdana</vt:lpstr>
      <vt:lpstr>Wingdings</vt:lpstr>
      <vt:lpstr>Office Theme</vt:lpstr>
      <vt:lpstr>ELUCIDATING  DRUG-DRUG INTERACTIONS UNDERLYING DRUG POLYPHARMACY PROFILES</vt:lpstr>
      <vt:lpstr>Summary</vt:lpstr>
      <vt:lpstr> TIMELINE</vt:lpstr>
      <vt:lpstr>PowerPoint Presentation</vt:lpstr>
      <vt:lpstr>Part III</vt:lpstr>
      <vt:lpstr>PowerPoint Presentation</vt:lpstr>
      <vt:lpstr>PowerPoint Presentation</vt:lpstr>
      <vt:lpstr>Criteria</vt:lpstr>
      <vt:lpstr>PowerPoint Presentation</vt:lpstr>
      <vt:lpstr>PowerPoint Presentation</vt:lpstr>
      <vt:lpstr>Factorization</vt:lpstr>
      <vt:lpstr>PowerPoint Presentation</vt:lpstr>
      <vt:lpstr>PowerPoint Presentation</vt:lpstr>
      <vt:lpstr>DRUGBANK</vt:lpstr>
      <vt:lpstr>SUPERCYP</vt:lpstr>
      <vt:lpstr>PowerPoint Presentation</vt:lpstr>
      <vt:lpstr>ONC-HIGH</vt:lpstr>
      <vt:lpstr>ONC NI</vt:lpstr>
      <vt:lpstr>SUPERCYP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Klaudia Gal</dc:creator>
  <cp:lastModifiedBy>Jorge Hernansanz_Temp</cp:lastModifiedBy>
  <cp:revision>457</cp:revision>
  <dcterms:created xsi:type="dcterms:W3CDTF">2016-12-19T15:52:48Z</dcterms:created>
  <dcterms:modified xsi:type="dcterms:W3CDTF">2020-05-21T21:02:12Z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0x010100321F1813AE4A7046B6126D52239F206701007BC16D9EEC1A3647B87D5902B9A48CF9</vt:lpwstr>
  </property>
  <property fmtid="{D5CDD505-2E9C-101B-9397-08002B2CF9AE}" pid="3" name="Order">
    <vt:r8>448600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KUEmployeeGuideSubjectMulti">
    <vt:lpwstr/>
  </property>
  <property fmtid="{D5CDD505-2E9C-101B-9397-08002B2CF9AE}" pid="7" name="xd_ProgID">
    <vt:lpwstr/>
  </property>
  <property fmtid="{D5CDD505-2E9C-101B-9397-08002B2CF9AE}" pid="8" name="SharedWithUsers">
    <vt:lpwstr/>
  </property>
  <property fmtid="{D5CDD505-2E9C-101B-9397-08002B2CF9AE}" pid="9" name="_SourceUrl">
    <vt:lpwstr/>
  </property>
  <property fmtid="{D5CDD505-2E9C-101B-9397-08002B2CF9AE}" pid="10" name="_SharedFileIndex">
    <vt:lpwstr/>
  </property>
</Properties>
</file>